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6"/>
  </p:notesMasterIdLst>
  <p:sldIdLst>
    <p:sldId id="256" r:id="rId2"/>
    <p:sldId id="334" r:id="rId3"/>
    <p:sldId id="349" r:id="rId4"/>
    <p:sldId id="336" r:id="rId5"/>
    <p:sldId id="335" r:id="rId6"/>
    <p:sldId id="337" r:id="rId7"/>
    <p:sldId id="338" r:id="rId8"/>
    <p:sldId id="339" r:id="rId9"/>
    <p:sldId id="341" r:id="rId10"/>
    <p:sldId id="347" r:id="rId11"/>
    <p:sldId id="340" r:id="rId12"/>
    <p:sldId id="350" r:id="rId13"/>
    <p:sldId id="355" r:id="rId14"/>
    <p:sldId id="356" r:id="rId15"/>
    <p:sldId id="357" r:id="rId16"/>
    <p:sldId id="358" r:id="rId17"/>
    <p:sldId id="359" r:id="rId18"/>
    <p:sldId id="361" r:id="rId19"/>
    <p:sldId id="342" r:id="rId20"/>
    <p:sldId id="348" r:id="rId21"/>
    <p:sldId id="353" r:id="rId22"/>
    <p:sldId id="354" r:id="rId23"/>
    <p:sldId id="273" r:id="rId24"/>
    <p:sldId id="360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uekds" initials="b" lastIdx="1" clrIdx="0"/>
  <p:cmAuthor id="2" name="leesanghyeon" initials="l" lastIdx="1" clrIdx="1">
    <p:extLst>
      <p:ext uri="{19B8F6BF-5375-455C-9EA6-DF929625EA0E}">
        <p15:presenceInfo xmlns:p15="http://schemas.microsoft.com/office/powerpoint/2012/main" userId="leesanghye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c="http://schemas.openxmlformats.org/drawingml/2006/chart" xmlns:dgm="http://schemas.openxmlformats.org/drawingml/2006/diagram" xmlns:dsp="http://schemas.microsoft.com/office/drawing/2008/diagram" xmlns:hp="http://schemas.haansoft.com/office/presentation/8.0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59C00-5372-4F93-B14C-23C7945B9473}" v="1" dt="2020-11-09T06:16:04.835"/>
    <p1510:client id="{646D254D-C02B-6DC1-A475-13C7D89EE1F2}" v="37" dt="2020-10-19T01:09:20.170"/>
    <p1510:client id="{A964AD9F-10C8-0000-7F6D-678C5E93CBAA}" v="16" dt="2021-02-21T10:24:11.094"/>
    <p1510:client id="{AC9C1C29-EB37-F68A-98C2-7511AE8AAD05}" v="4" dt="2020-12-07T00:33:01.692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1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156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81DE6E2-FCD4-45EF-93B6-4A1177C0653C}" type="datetime1">
              <a:rPr lang="ko-KR" altLang="en-US"/>
              <a:pPr lvl="0">
                <a:defRPr/>
              </a:pPr>
              <a:t>2021-10-11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FF7A936-3331-4ED4-9234-0397772A4D6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FF7A936-3331-4ED4-9234-0397772A4D6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FF7A936-3331-4ED4-9234-0397772A4D6D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FF7A936-3331-4ED4-9234-0397772A4D6D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71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4852993"/>
            <a:ext cx="9144000" cy="29051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" panose="020B0502040504020204" pitchFamily="34"/>
              <a:ea typeface="Noto Sans CJK KR Regular" panose="020B0500000000000000" pitchFamily="34" charset="-127"/>
              <a:cs typeface="Noto Sans" panose="020B0502040504020204" pitchFamily="3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91895"/>
            <a:ext cx="7772400" cy="1075732"/>
          </a:xfrm>
        </p:spPr>
        <p:txBody>
          <a:bodyPr anchor="ctr">
            <a:normAutofit/>
          </a:bodyPr>
          <a:lstStyle>
            <a:lvl1pPr algn="ctr">
              <a:defRPr sz="5400" b="1"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6" y="1427562"/>
            <a:ext cx="3014133" cy="354806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87889" y="4860137"/>
            <a:ext cx="6568226" cy="273844"/>
          </a:xfrm>
        </p:spPr>
        <p:txBody>
          <a:bodyPr/>
          <a:lstStyle>
            <a:lvl1pPr>
              <a:defRPr sz="800"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1pPr>
          </a:lstStyle>
          <a:p>
            <a:r>
              <a:rPr lang="en-US" altLang="ko-KR">
                <a:ea typeface="Noto Sans" panose="020B0502040504020204" pitchFamily="34"/>
              </a:rPr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860137"/>
            <a:ext cx="514350" cy="273844"/>
          </a:xfrm>
        </p:spPr>
        <p:txBody>
          <a:bodyPr/>
          <a:lstStyle>
            <a:lvl1pPr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1pPr>
          </a:lstStyle>
          <a:p>
            <a:fld id="{60713B85-413F-4AF8-87EF-6B2EC5D22D3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3"/>
          </p:nvPr>
        </p:nvSpPr>
        <p:spPr>
          <a:xfrm>
            <a:off x="1742288" y="2877151"/>
            <a:ext cx="5659437" cy="440531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" panose="020B0502040504020204" pitchFamily="34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84D9F7-5CDF-4E62-9A46-6144CA8B4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702" y="4676385"/>
            <a:ext cx="321946" cy="399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30BA69-07E5-4555-9308-0DF6D05D4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352" y="4696191"/>
            <a:ext cx="950595" cy="3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4852993"/>
            <a:ext cx="9144000" cy="29051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" panose="020B0502040504020204" pitchFamily="34"/>
              <a:ea typeface="Noto Sans CJK KR Regular" panose="020B0500000000000000" pitchFamily="34" charset="-127"/>
              <a:cs typeface="Noto Sans" panose="020B0502040504020204" pitchFamily="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71555"/>
            <a:ext cx="7886700" cy="3661172"/>
          </a:xfrm>
        </p:spPr>
        <p:txBody>
          <a:bodyPr/>
          <a:lstStyle>
            <a:lvl1pPr>
              <a:lnSpc>
                <a:spcPct val="100000"/>
              </a:lnSpc>
              <a:defRPr b="1">
                <a:latin typeface="Noto Sans" panose="020B0502040504020204" pitchFamily="34"/>
                <a:ea typeface="Noto Sans CJK KR Medium" panose="020B0600000000000000" pitchFamily="34" charset="-127"/>
                <a:cs typeface="Noto Sans" panose="020B0502040504020204" pitchFamily="34"/>
              </a:defRPr>
            </a:lvl1pPr>
            <a:lvl2pPr>
              <a:lnSpc>
                <a:spcPct val="100000"/>
              </a:lnSpc>
              <a:defRPr b="0"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2pPr>
            <a:lvl3pPr>
              <a:lnSpc>
                <a:spcPct val="100000"/>
              </a:lnSpc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3pPr>
            <a:lvl4pPr>
              <a:lnSpc>
                <a:spcPct val="100000"/>
              </a:lnSpc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4pPr>
            <a:lvl5pPr>
              <a:lnSpc>
                <a:spcPct val="100000"/>
              </a:lnSpc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75010" y="4860137"/>
            <a:ext cx="6593984" cy="273844"/>
          </a:xfrm>
        </p:spPr>
        <p:txBody>
          <a:bodyPr/>
          <a:lstStyle>
            <a:lvl1pPr>
              <a:defRPr sz="800"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1pPr>
          </a:lstStyle>
          <a:p>
            <a:r>
              <a:rPr lang="en-US" altLang="ko-KR">
                <a:ea typeface="Noto Sans" panose="020B0502040504020204" pitchFamily="34"/>
              </a:rPr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860137"/>
            <a:ext cx="514350" cy="273844"/>
          </a:xfrm>
        </p:spPr>
        <p:txBody>
          <a:bodyPr/>
          <a:lstStyle>
            <a:lvl1pPr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1pPr>
          </a:lstStyle>
          <a:p>
            <a:fld id="{60713B85-413F-4AF8-87EF-6B2EC5D22D3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290516"/>
            <a:ext cx="7886700" cy="460772"/>
          </a:xfrm>
        </p:spPr>
        <p:txBody>
          <a:bodyPr>
            <a:noAutofit/>
          </a:bodyPr>
          <a:lstStyle>
            <a:lvl1pPr>
              <a:defRPr sz="3300" b="1">
                <a:solidFill>
                  <a:schemeClr val="accent1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CE77E8-4AF3-4391-97A8-B339F8AFD3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702" y="4676385"/>
            <a:ext cx="321946" cy="3997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17B13E-E783-489F-9ED1-9287B38325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352" y="4696191"/>
            <a:ext cx="950595" cy="3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2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852993"/>
            <a:ext cx="9144000" cy="29051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" panose="020B0502040504020204" pitchFamily="34"/>
              <a:ea typeface="나눔바른고딕" panose="020B0603020101020101" pitchFamily="50" charset="-127"/>
              <a:cs typeface="Noto Sans" panose="020B0502040504020204" pitchFamily="3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290516"/>
            <a:ext cx="7886700" cy="460772"/>
          </a:xfrm>
        </p:spPr>
        <p:txBody>
          <a:bodyPr>
            <a:noAutofit/>
          </a:bodyPr>
          <a:lstStyle>
            <a:lvl1pPr>
              <a:defRPr sz="3300" b="1">
                <a:solidFill>
                  <a:schemeClr val="accent1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971555"/>
            <a:ext cx="7886700" cy="3661172"/>
          </a:xfrm>
        </p:spPr>
        <p:txBody>
          <a:bodyPr/>
          <a:lstStyle>
            <a:lvl1pPr>
              <a:lnSpc>
                <a:spcPct val="100000"/>
              </a:lnSpc>
              <a:defRPr b="1">
                <a:latin typeface="Noto Sans" panose="020B0502040504020204" pitchFamily="34"/>
                <a:ea typeface="Noto Sans CJK KR Medium" panose="020B0600000000000000" pitchFamily="34" charset="-127"/>
                <a:cs typeface="Noto Sans" panose="020B0502040504020204" pitchFamily="34"/>
              </a:defRPr>
            </a:lvl1pPr>
            <a:lvl2pPr>
              <a:lnSpc>
                <a:spcPct val="100000"/>
              </a:lnSpc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2pPr>
            <a:lvl3pPr>
              <a:lnSpc>
                <a:spcPct val="100000"/>
              </a:lnSpc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3pPr>
            <a:lvl4pPr>
              <a:lnSpc>
                <a:spcPct val="100000"/>
              </a:lnSpc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4pPr>
            <a:lvl5pPr>
              <a:lnSpc>
                <a:spcPct val="100000"/>
              </a:lnSpc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8041" y="4860137"/>
            <a:ext cx="6387922" cy="273844"/>
          </a:xfrm>
        </p:spPr>
        <p:txBody>
          <a:bodyPr/>
          <a:lstStyle>
            <a:lvl1pPr>
              <a:defRPr sz="800">
                <a:latin typeface="Noto Sans" panose="020B0502040504020204" pitchFamily="34"/>
                <a:ea typeface="나눔바른고딕" panose="020B0603020101020101" pitchFamily="50" charset="-127"/>
                <a:cs typeface="Noto Sans" panose="020B0502040504020204" pitchFamily="34"/>
              </a:defRPr>
            </a:lvl1pPr>
          </a:lstStyle>
          <a:p>
            <a:r>
              <a:rPr lang="en-US" altLang="ko-KR">
                <a:ea typeface="Noto Sans" panose="020B0502040504020204" pitchFamily="34"/>
              </a:rPr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860137"/>
            <a:ext cx="514350" cy="273844"/>
          </a:xfrm>
        </p:spPr>
        <p:txBody>
          <a:bodyPr/>
          <a:lstStyle>
            <a:lvl1pPr>
              <a:defRPr>
                <a:latin typeface="Noto Sans" panose="020B0502040504020204" pitchFamily="34"/>
                <a:ea typeface="나눔바른고딕" panose="020B0603020101020101" pitchFamily="50" charset="-127"/>
                <a:cs typeface="Noto Sans" panose="020B0502040504020204" pitchFamily="34"/>
              </a:defRPr>
            </a:lvl1pPr>
          </a:lstStyle>
          <a:p>
            <a:fld id="{60713B85-413F-4AF8-87EF-6B2EC5D22D3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 flipV="1">
            <a:off x="0" y="-1"/>
            <a:ext cx="9144000" cy="1333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" panose="020B0502040504020204" pitchFamily="34"/>
              <a:ea typeface="나눔바른고딕" panose="020B0603020101020101" pitchFamily="50" charset="-127"/>
              <a:cs typeface="Noto Sans" panose="020B0502040504020204" pitchFamily="34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sz="quarter" idx="13" hasCustomPrompt="1"/>
          </p:nvPr>
        </p:nvSpPr>
        <p:spPr>
          <a:xfrm>
            <a:off x="0" y="-1"/>
            <a:ext cx="9144000" cy="274738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accent5">
                    <a:lumMod val="75000"/>
                  </a:schemeClr>
                </a:solidFill>
                <a:latin typeface="Noto Sans" panose="020B0502040504020204" pitchFamily="34"/>
                <a:ea typeface="Noto Sans CJK KR Medium" panose="020B0600000000000000" pitchFamily="34" charset="-127"/>
                <a:cs typeface="Noto Sans" panose="020B0502040504020204" pitchFamily="34"/>
              </a:defRPr>
            </a:lvl1pPr>
          </a:lstStyle>
          <a:p>
            <a:pPr lvl="0"/>
            <a:r>
              <a:rPr lang="ko-KR" altLang="en-US"/>
              <a:t>큰 제목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1FB89B-7792-4A44-89F7-D1FFF4469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702" y="4676385"/>
            <a:ext cx="321946" cy="3997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62A00D-6DC4-4915-BFBA-510430849A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352" y="4696191"/>
            <a:ext cx="950595" cy="3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9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4852993"/>
            <a:ext cx="9144000" cy="29051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" panose="020B0502040504020204" pitchFamily="34"/>
              <a:ea typeface="나눔바른고딕" panose="020B0603020101020101" pitchFamily="50" charset="-127"/>
              <a:cs typeface="Noto Sans" panose="020B0502040504020204" pitchFamily="34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290516"/>
            <a:ext cx="7886700" cy="460772"/>
          </a:xfrm>
        </p:spPr>
        <p:txBody>
          <a:bodyPr>
            <a:noAutofit/>
          </a:bodyPr>
          <a:lstStyle>
            <a:lvl1pPr>
              <a:defRPr sz="3300" b="1">
                <a:solidFill>
                  <a:schemeClr val="accent6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971555"/>
            <a:ext cx="7886700" cy="3661172"/>
          </a:xfrm>
        </p:spPr>
        <p:txBody>
          <a:bodyPr/>
          <a:lstStyle>
            <a:lvl1pPr>
              <a:lnSpc>
                <a:spcPct val="100000"/>
              </a:lnSpc>
              <a:defRPr b="1">
                <a:latin typeface="Noto Sans" panose="020B0502040504020204" pitchFamily="34"/>
                <a:ea typeface="Noto Sans CJK KR Medium" panose="020B0600000000000000" pitchFamily="34" charset="-127"/>
                <a:cs typeface="Noto Sans" panose="020B0502040504020204" pitchFamily="34"/>
              </a:defRPr>
            </a:lvl1pPr>
            <a:lvl2pPr>
              <a:lnSpc>
                <a:spcPct val="100000"/>
              </a:lnSpc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2pPr>
            <a:lvl3pPr>
              <a:lnSpc>
                <a:spcPct val="100000"/>
              </a:lnSpc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3pPr>
            <a:lvl4pPr>
              <a:lnSpc>
                <a:spcPct val="100000"/>
              </a:lnSpc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4pPr>
            <a:lvl5pPr>
              <a:lnSpc>
                <a:spcPct val="100000"/>
              </a:lnSpc>
              <a:defRPr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7825" y="4860137"/>
            <a:ext cx="5848350" cy="273844"/>
          </a:xfrm>
        </p:spPr>
        <p:txBody>
          <a:bodyPr/>
          <a:lstStyle>
            <a:lvl1pPr>
              <a:defRPr sz="800">
                <a:latin typeface="Noto Sans" panose="020B0502040504020204" pitchFamily="34"/>
                <a:ea typeface="나눔바른고딕" panose="020B0603020101020101" pitchFamily="50" charset="-127"/>
                <a:cs typeface="Noto Sans" panose="020B0502040504020204" pitchFamily="34"/>
              </a:defRPr>
            </a:lvl1pPr>
          </a:lstStyle>
          <a:p>
            <a:r>
              <a:rPr lang="en-US" altLang="ko-KR">
                <a:ea typeface="Noto Sans" panose="020B0502040504020204" pitchFamily="34"/>
              </a:rPr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860137"/>
            <a:ext cx="514350" cy="273844"/>
          </a:xfrm>
        </p:spPr>
        <p:txBody>
          <a:bodyPr/>
          <a:lstStyle>
            <a:lvl1pPr>
              <a:defRPr>
                <a:latin typeface="Noto Sans" panose="020B0502040504020204" pitchFamily="34"/>
                <a:ea typeface="나눔바른고딕" panose="020B0603020101020101" pitchFamily="50" charset="-127"/>
                <a:cs typeface="Noto Sans" panose="020B0502040504020204" pitchFamily="34"/>
              </a:defRPr>
            </a:lvl1pPr>
          </a:lstStyle>
          <a:p>
            <a:fld id="{60713B85-413F-4AF8-87EF-6B2EC5D22D3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 flipV="1">
            <a:off x="0" y="-1"/>
            <a:ext cx="9144000" cy="133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Noto Sans" panose="020B0502040504020204" pitchFamily="34"/>
              <a:ea typeface="나눔바른고딕" panose="020B0603020101020101" pitchFamily="50" charset="-127"/>
              <a:cs typeface="Noto Sans" panose="020B0502040504020204" pitchFamily="34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sz="quarter" idx="13" hasCustomPrompt="1"/>
          </p:nvPr>
        </p:nvSpPr>
        <p:spPr>
          <a:xfrm>
            <a:off x="0" y="-1"/>
            <a:ext cx="9144000" cy="274738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accent6">
                    <a:lumMod val="50000"/>
                  </a:schemeClr>
                </a:solidFill>
                <a:latin typeface="Noto Sans" panose="020B0502040504020204" pitchFamily="34"/>
                <a:ea typeface="Noto Sans CJK KR Medium" panose="020B0600000000000000" pitchFamily="34" charset="-127"/>
                <a:cs typeface="Noto Sans" panose="020B0502040504020204" pitchFamily="34"/>
              </a:defRPr>
            </a:lvl1pPr>
          </a:lstStyle>
          <a:p>
            <a:pPr lvl="0"/>
            <a:r>
              <a:rPr lang="ko-KR" altLang="en-US"/>
              <a:t>큰 제목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7F5B28-B116-42C1-A971-C0A585186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702" y="4676385"/>
            <a:ext cx="321946" cy="3997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44D50B-0CE4-4835-AD6A-2791AEAEAD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352" y="4696191"/>
            <a:ext cx="950595" cy="3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7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1pPr>
          </a:lstStyle>
          <a:p>
            <a:r>
              <a:rPr lang="en-US" altLang="ko-KR">
                <a:ea typeface="Noto Sans" panose="020B0502040504020204" pitchFamily="34"/>
              </a:rPr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Noto Sans" panose="020B0502040504020204" pitchFamily="34"/>
                <a:ea typeface="Noto Sans CJK KR Regular" panose="020B0500000000000000" pitchFamily="34" charset="-127"/>
                <a:cs typeface="Noto Sans" panose="020B0502040504020204" pitchFamily="34"/>
              </a:defRPr>
            </a:lvl1pPr>
          </a:lstStyle>
          <a:p>
            <a:fld id="{60713B85-413F-4AF8-87EF-6B2EC5D22D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7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2" r:id="rId2"/>
    <p:sldLayoutId id="2147483672" r:id="rId3"/>
    <p:sldLayoutId id="2147483673" r:id="rId4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Noto Sans" panose="020B0502040504020204" pitchFamily="34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Noto Sans CJK KR Bold" panose="020B0800000000000000" pitchFamily="34" charset="-127"/>
          <a:ea typeface="Noto Sans CJK KR Bold" panose="020B0800000000000000" pitchFamily="34" charset="-127"/>
          <a:cs typeface="Noto Sans" panose="020B0502040504020204" pitchFamily="34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" panose="020B0502040504020204" pitchFamily="34"/>
          <a:ea typeface="Noto Sans CJK KR Regular" panose="020B0500000000000000" pitchFamily="34" charset="-127"/>
          <a:cs typeface="Noto Sans" panose="020B0502040504020204" pitchFamily="34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Noto Sans" panose="020B0502040504020204" pitchFamily="34"/>
          <a:ea typeface="Noto Sans CJK KR Regular" panose="020B0500000000000000" pitchFamily="34" charset="-127"/>
          <a:cs typeface="Noto Sans" panose="020B0502040504020204" pitchFamily="34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oto Sans" panose="020B0502040504020204" pitchFamily="34"/>
          <a:ea typeface="Noto Sans CJK KR Regular" panose="020B0500000000000000" pitchFamily="34" charset="-127"/>
          <a:cs typeface="Noto Sans" panose="020B0502040504020204" pitchFamily="34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oto Sans" panose="020B0502040504020204" pitchFamily="34"/>
          <a:ea typeface="Noto Sans CJK KR Regular" panose="020B0500000000000000" pitchFamily="34" charset="-127"/>
          <a:cs typeface="Noto Sans" panose="020B0502040504020204" pitchFamily="34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sz="3600" smtClean="0"/>
              <a:t>다중센서를 활용한 집단주행</a:t>
            </a:r>
            <a:endParaRPr lang="en-US" altLang="ko-KR" sz="360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졸업설계</a:t>
            </a:r>
            <a:r>
              <a:rPr lang="en-US" altLang="ko-KR" dirty="0" smtClean="0"/>
              <a:t>2 </a:t>
            </a:r>
            <a:r>
              <a:rPr lang="ko-KR" altLang="en-US" dirty="0" smtClean="0"/>
              <a:t>최종발표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1742288" y="2877151"/>
            <a:ext cx="5659437" cy="96801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mtClean="0"/>
              <a:t>Team ACE</a:t>
            </a:r>
          </a:p>
          <a:p>
            <a:pPr lvl="0">
              <a:defRPr/>
            </a:pPr>
            <a:r>
              <a:rPr lang="ko-KR" altLang="en-US" smtClean="0"/>
              <a:t>발표자 이상현</a:t>
            </a:r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연구 목표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pic>
        <p:nvPicPr>
          <p:cNvPr id="8198" name="Picture 6" descr="Velodyne HDL-64 | Lidar sensor for the most demanding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563812"/>
            <a:ext cx="3962399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Under the Hood of Luminar's Long-Reach Lidar - IEEE Spectrum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22400"/>
            <a:ext cx="4092685" cy="246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7430" y="1126622"/>
            <a:ext cx="3916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라이다 센서</a:t>
            </a:r>
            <a:endParaRPr lang="en-US" altLang="ko-KR" b="1" smtClean="0"/>
          </a:p>
          <a:p>
            <a:endParaRPr lang="en-US" altLang="ko-KR" b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빛이 반사되어 돌아오는 시간 측정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6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연구 내용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469690" y="820573"/>
            <a:ext cx="12789" cy="33314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8650" y="1215406"/>
            <a:ext cx="2001449" cy="5734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선두 차량</a:t>
            </a:r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12627" y="2563867"/>
            <a:ext cx="1517471" cy="5734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추종 차량</a:t>
            </a:r>
            <a:endParaRPr lang="ko-KR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01683" y="1215406"/>
            <a:ext cx="1158453" cy="5734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GPS</a:t>
            </a:r>
            <a:endParaRPr lang="ko-KR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01683" y="2563867"/>
            <a:ext cx="1158453" cy="5734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GPS</a:t>
            </a:r>
            <a:endParaRPr lang="ko-KR" altLang="en-US" dirty="0"/>
          </a:p>
        </p:txBody>
      </p:sp>
      <p:sp>
        <p:nvSpPr>
          <p:cNvPr id="10" name="Down Arrow 9"/>
          <p:cNvSpPr/>
          <p:nvPr/>
        </p:nvSpPr>
        <p:spPr>
          <a:xfrm>
            <a:off x="1060321" y="1966159"/>
            <a:ext cx="145072" cy="534056"/>
          </a:xfrm>
          <a:prstGeom prst="downArrow">
            <a:avLst>
              <a:gd name="adj1" fmla="val 50000"/>
              <a:gd name="adj2" fmla="val 46296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232969" y="1966158"/>
            <a:ext cx="145072" cy="534056"/>
          </a:xfrm>
          <a:prstGeom prst="downArrow">
            <a:avLst>
              <a:gd name="adj1" fmla="val 50000"/>
              <a:gd name="adj2" fmla="val 46296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43984" y="2031459"/>
            <a:ext cx="126028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Connection</a:t>
            </a:r>
            <a:endParaRPr lang="ko-KR" alt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86211" y="1215406"/>
            <a:ext cx="2001449" cy="5734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선두 차량</a:t>
            </a:r>
            <a:endParaRPr lang="ko-KR" alt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59244" y="1419559"/>
            <a:ext cx="1654020" cy="3692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No Localization</a:t>
            </a:r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59244" y="2563867"/>
            <a:ext cx="1158453" cy="5734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Lidar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28241" y="2003527"/>
            <a:ext cx="110267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24" name="Rectangle 23"/>
          <p:cNvSpPr/>
          <p:nvPr/>
        </p:nvSpPr>
        <p:spPr>
          <a:xfrm>
            <a:off x="628650" y="3424883"/>
            <a:ext cx="2001449" cy="5734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추종 차량</a:t>
            </a:r>
            <a:endParaRPr lang="ko-KR" altLang="en-US" dirty="0"/>
          </a:p>
        </p:txBody>
      </p:sp>
      <p:sp>
        <p:nvSpPr>
          <p:cNvPr id="25" name="Rectangle 24"/>
          <p:cNvSpPr/>
          <p:nvPr/>
        </p:nvSpPr>
        <p:spPr>
          <a:xfrm>
            <a:off x="2801683" y="3424883"/>
            <a:ext cx="1158453" cy="5734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GPS</a:t>
            </a:r>
            <a:endParaRPr lang="ko-KR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59244" y="3424883"/>
            <a:ext cx="1158453" cy="5734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Lidar</a:t>
            </a:r>
            <a:endParaRPr lang="ko-KR" altLang="en-US" dirty="0"/>
          </a:p>
        </p:txBody>
      </p:sp>
      <p:sp>
        <p:nvSpPr>
          <p:cNvPr id="28" name="Down Arrow 27"/>
          <p:cNvSpPr/>
          <p:nvPr/>
        </p:nvSpPr>
        <p:spPr>
          <a:xfrm>
            <a:off x="690644" y="1966158"/>
            <a:ext cx="131084" cy="1295740"/>
          </a:xfrm>
          <a:prstGeom prst="downArrow">
            <a:avLst>
              <a:gd name="adj1" fmla="val 50000"/>
              <a:gd name="adj2" fmla="val 46296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Down Arrow 28"/>
          <p:cNvSpPr/>
          <p:nvPr/>
        </p:nvSpPr>
        <p:spPr>
          <a:xfrm rot="10800000">
            <a:off x="863292" y="1966157"/>
            <a:ext cx="131084" cy="1295740"/>
          </a:xfrm>
          <a:prstGeom prst="downArrow">
            <a:avLst>
              <a:gd name="adj1" fmla="val 50000"/>
              <a:gd name="adj2" fmla="val 46296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/>
          <p:cNvSpPr/>
          <p:nvPr/>
        </p:nvSpPr>
        <p:spPr>
          <a:xfrm>
            <a:off x="4786211" y="2568930"/>
            <a:ext cx="2001449" cy="5734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추종 차량</a:t>
            </a:r>
            <a:endParaRPr lang="ko-KR" altLang="en-US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5390531" y="1971221"/>
            <a:ext cx="145072" cy="534056"/>
          </a:xfrm>
          <a:prstGeom prst="downArrow">
            <a:avLst>
              <a:gd name="adj1" fmla="val 50000"/>
              <a:gd name="adj2" fmla="val 46296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4786212" y="3429946"/>
            <a:ext cx="2001449" cy="5734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추종 차량</a:t>
            </a:r>
            <a:endParaRPr lang="ko-KR" altLang="en-US" dirty="0"/>
          </a:p>
        </p:txBody>
      </p:sp>
      <p:sp>
        <p:nvSpPr>
          <p:cNvPr id="35" name="Down Arrow 34"/>
          <p:cNvSpPr/>
          <p:nvPr/>
        </p:nvSpPr>
        <p:spPr>
          <a:xfrm rot="10800000">
            <a:off x="5398832" y="3181702"/>
            <a:ext cx="118518" cy="225432"/>
          </a:xfrm>
          <a:prstGeom prst="downArrow">
            <a:avLst>
              <a:gd name="adj1" fmla="val 50000"/>
              <a:gd name="adj2" fmla="val 46296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628241" y="3109752"/>
            <a:ext cx="110267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Detection</a:t>
            </a:r>
            <a:endParaRPr lang="ko-KR" altLang="en-US" dirty="0"/>
          </a:p>
        </p:txBody>
      </p:sp>
      <p:sp>
        <p:nvSpPr>
          <p:cNvPr id="31" name="제목 6"/>
          <p:cNvSpPr txBox="1">
            <a:spLocks/>
          </p:cNvSpPr>
          <p:nvPr/>
        </p:nvSpPr>
        <p:spPr>
          <a:xfrm>
            <a:off x="755374" y="658450"/>
            <a:ext cx="3518334" cy="460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accent1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pPr>
              <a:defRPr/>
            </a:pPr>
            <a:r>
              <a:rPr lang="ko-KR" altLang="en-US" sz="1000" b="0" dirty="0" smtClean="0"/>
              <a:t>연구 담당자 </a:t>
            </a:r>
            <a:r>
              <a:rPr lang="en-US" altLang="ko-KR" sz="1000" b="0" dirty="0" smtClean="0"/>
              <a:t>: </a:t>
            </a:r>
            <a:r>
              <a:rPr lang="ko-KR" altLang="en-US" sz="1000" b="0" dirty="0" smtClean="0"/>
              <a:t>이상현</a:t>
            </a:r>
            <a:endParaRPr lang="en-US" altLang="ko-KR" sz="1000" b="0" dirty="0"/>
          </a:p>
        </p:txBody>
      </p:sp>
    </p:spTree>
    <p:extLst>
      <p:ext uri="{BB962C8B-B14F-4D97-AF65-F5344CB8AC3E}">
        <p14:creationId xmlns:p14="http://schemas.microsoft.com/office/powerpoint/2010/main" val="747069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dirty="0" smtClean="0"/>
              <a:t>연구 내용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23769" y="2015685"/>
            <a:ext cx="1371600" cy="619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선두차량 추적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86255" y="2015684"/>
            <a:ext cx="2061186" cy="619125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선두 차량 등록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23769" y="3080815"/>
            <a:ext cx="1371600" cy="619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차량모델 획득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81169" y="3080814"/>
            <a:ext cx="1526477" cy="619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제어량 결정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0" idx="3"/>
            <a:endCxn id="8" idx="1"/>
          </p:cNvCxnSpPr>
          <p:nvPr/>
        </p:nvCxnSpPr>
        <p:spPr>
          <a:xfrm>
            <a:off x="2747441" y="2325247"/>
            <a:ext cx="476328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2"/>
            <a:endCxn id="11" idx="0"/>
          </p:cNvCxnSpPr>
          <p:nvPr/>
        </p:nvCxnSpPr>
        <p:spPr>
          <a:xfrm>
            <a:off x="3909569" y="2634810"/>
            <a:ext cx="0" cy="44600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1" idx="3"/>
            <a:endCxn id="12" idx="1"/>
          </p:cNvCxnSpPr>
          <p:nvPr/>
        </p:nvCxnSpPr>
        <p:spPr>
          <a:xfrm flipV="1">
            <a:off x="4595369" y="3390377"/>
            <a:ext cx="685800" cy="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259480" y="2015684"/>
            <a:ext cx="1496534" cy="619125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차량 주행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12" idx="0"/>
            <a:endCxn id="34" idx="2"/>
          </p:cNvCxnSpPr>
          <p:nvPr/>
        </p:nvCxnSpPr>
        <p:spPr>
          <a:xfrm flipH="1" flipV="1">
            <a:off x="6044407" y="2634810"/>
            <a:ext cx="1" cy="44600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11"/>
          <p:cNvSpPr/>
          <p:nvPr/>
        </p:nvSpPr>
        <p:spPr>
          <a:xfrm>
            <a:off x="5281168" y="2015685"/>
            <a:ext cx="1526477" cy="619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선두차량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추종</a:t>
            </a:r>
            <a:endParaRPr lang="ko-KR" altLang="en-US" dirty="0"/>
          </a:p>
        </p:txBody>
      </p:sp>
      <p:cxnSp>
        <p:nvCxnSpPr>
          <p:cNvPr id="37" name="직선 화살표 연결선 13"/>
          <p:cNvCxnSpPr>
            <a:stCxn id="34" idx="3"/>
            <a:endCxn id="24" idx="1"/>
          </p:cNvCxnSpPr>
          <p:nvPr/>
        </p:nvCxnSpPr>
        <p:spPr>
          <a:xfrm flipV="1">
            <a:off x="6807645" y="2325247"/>
            <a:ext cx="451835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3"/>
          <p:cNvCxnSpPr>
            <a:stCxn id="34" idx="1"/>
            <a:endCxn id="8" idx="3"/>
          </p:cNvCxnSpPr>
          <p:nvPr/>
        </p:nvCxnSpPr>
        <p:spPr>
          <a:xfrm flipH="1">
            <a:off x="4595369" y="2325248"/>
            <a:ext cx="68579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3034246" y="1566183"/>
            <a:ext cx="1777366" cy="26996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ounded Rectangle 46"/>
          <p:cNvSpPr/>
          <p:nvPr/>
        </p:nvSpPr>
        <p:spPr>
          <a:xfrm>
            <a:off x="5115475" y="1566182"/>
            <a:ext cx="1777366" cy="269969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323758" y="4352139"/>
            <a:ext cx="119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Perception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45235" y="4347088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Control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6255" y="1119222"/>
            <a:ext cx="16706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b="1" dirty="0" smtClean="0"/>
              <a:t>시스템 구성도</a:t>
            </a:r>
            <a:endParaRPr lang="ko-KR" altLang="en-US" sz="1500" b="1" dirty="0"/>
          </a:p>
        </p:txBody>
      </p:sp>
      <p:sp>
        <p:nvSpPr>
          <p:cNvPr id="22" name="제목 6"/>
          <p:cNvSpPr txBox="1">
            <a:spLocks/>
          </p:cNvSpPr>
          <p:nvPr/>
        </p:nvSpPr>
        <p:spPr>
          <a:xfrm>
            <a:off x="755374" y="658450"/>
            <a:ext cx="3518334" cy="460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accent1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pPr>
              <a:defRPr/>
            </a:pPr>
            <a:r>
              <a:rPr lang="ko-KR" altLang="en-US" sz="1000" b="0" dirty="0" smtClean="0"/>
              <a:t>연구 담당자 </a:t>
            </a:r>
            <a:r>
              <a:rPr lang="en-US" altLang="ko-KR" sz="1000" b="0" dirty="0" smtClean="0"/>
              <a:t>: </a:t>
            </a:r>
            <a:r>
              <a:rPr lang="ko-KR" altLang="en-US" sz="1000" b="0" dirty="0" smtClean="0"/>
              <a:t>이상현</a:t>
            </a:r>
            <a:endParaRPr lang="en-US" altLang="ko-KR" sz="1000" b="0" dirty="0"/>
          </a:p>
        </p:txBody>
      </p:sp>
    </p:spTree>
    <p:extLst>
      <p:ext uri="{BB962C8B-B14F-4D97-AF65-F5344CB8AC3E}">
        <p14:creationId xmlns:p14="http://schemas.microsoft.com/office/powerpoint/2010/main" val="3090746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dirty="0" smtClean="0"/>
              <a:t>연구 내용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97989" y="1800099"/>
            <a:ext cx="1089134" cy="35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ROI</a:t>
            </a:r>
            <a:endParaRPr lang="ko-KR" altLang="en-US" sz="1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08220" y="1190172"/>
            <a:ext cx="1468673" cy="3545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3D </a:t>
            </a:r>
            <a:r>
              <a:rPr lang="en-US" altLang="ko-KR" sz="1200" dirty="0" err="1" smtClean="0"/>
              <a:t>pointcloud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97989" y="2407969"/>
            <a:ext cx="1089134" cy="35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Clustering</a:t>
            </a:r>
            <a:endParaRPr lang="ko-KR" altLang="en-US" sz="12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97989" y="3623709"/>
            <a:ext cx="1089134" cy="35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Convex-hull</a:t>
            </a:r>
          </a:p>
          <a:p>
            <a:pPr algn="ctr"/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>
            <a:stCxn id="10" idx="2"/>
            <a:endCxn id="8" idx="0"/>
          </p:cNvCxnSpPr>
          <p:nvPr/>
        </p:nvCxnSpPr>
        <p:spPr>
          <a:xfrm flipH="1">
            <a:off x="7842556" y="1544672"/>
            <a:ext cx="1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2"/>
            <a:endCxn id="11" idx="0"/>
          </p:cNvCxnSpPr>
          <p:nvPr/>
        </p:nvCxnSpPr>
        <p:spPr>
          <a:xfrm>
            <a:off x="7842556" y="215254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1" idx="2"/>
            <a:endCxn id="34" idx="0"/>
          </p:cNvCxnSpPr>
          <p:nvPr/>
        </p:nvCxnSpPr>
        <p:spPr>
          <a:xfrm>
            <a:off x="7842556" y="276041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208620" y="4231581"/>
            <a:ext cx="1267872" cy="35450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Vehicle pose</a:t>
            </a:r>
            <a:endParaRPr lang="ko-KR" altLang="en-US" sz="1200"/>
          </a:p>
        </p:txBody>
      </p:sp>
      <p:cxnSp>
        <p:nvCxnSpPr>
          <p:cNvPr id="25" name="직선 화살표 연결선 24"/>
          <p:cNvCxnSpPr>
            <a:stCxn id="12" idx="2"/>
            <a:endCxn id="24" idx="0"/>
          </p:cNvCxnSpPr>
          <p:nvPr/>
        </p:nvCxnSpPr>
        <p:spPr>
          <a:xfrm>
            <a:off x="7842556" y="3976152"/>
            <a:ext cx="0" cy="25542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255" y="1119222"/>
            <a:ext cx="30362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Perception algorithm – raw data</a:t>
            </a:r>
            <a:endParaRPr lang="ko-KR" altLang="en-US" sz="1500" b="1" dirty="0"/>
          </a:p>
        </p:txBody>
      </p:sp>
      <p:sp>
        <p:nvSpPr>
          <p:cNvPr id="34" name="모서리가 둥근 직사각형 11"/>
          <p:cNvSpPr/>
          <p:nvPr/>
        </p:nvSpPr>
        <p:spPr>
          <a:xfrm>
            <a:off x="7297989" y="3015839"/>
            <a:ext cx="1089134" cy="35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Target tracking</a:t>
            </a:r>
            <a:endParaRPr lang="ko-KR" altLang="en-US" sz="1200" dirty="0"/>
          </a:p>
        </p:txBody>
      </p:sp>
      <p:cxnSp>
        <p:nvCxnSpPr>
          <p:cNvPr id="38" name="직선 화살표 연결선 20"/>
          <p:cNvCxnSpPr>
            <a:stCxn id="34" idx="2"/>
            <a:endCxn id="12" idx="0"/>
          </p:cNvCxnSpPr>
          <p:nvPr/>
        </p:nvCxnSpPr>
        <p:spPr>
          <a:xfrm>
            <a:off x="7842556" y="336828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8085" r="512" b="6956"/>
          <a:stretch/>
        </p:blipFill>
        <p:spPr>
          <a:xfrm>
            <a:off x="755374" y="2024765"/>
            <a:ext cx="5418246" cy="1982146"/>
          </a:xfrm>
          <a:prstGeom prst="rect">
            <a:avLst/>
          </a:prstGeom>
        </p:spPr>
      </p:pic>
      <p:sp>
        <p:nvSpPr>
          <p:cNvPr id="19" name="제목 6"/>
          <p:cNvSpPr txBox="1">
            <a:spLocks/>
          </p:cNvSpPr>
          <p:nvPr/>
        </p:nvSpPr>
        <p:spPr>
          <a:xfrm>
            <a:off x="755374" y="658450"/>
            <a:ext cx="3518334" cy="460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accent1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pPr>
              <a:defRPr/>
            </a:pPr>
            <a:r>
              <a:rPr lang="ko-KR" altLang="en-US" sz="1000" b="0" dirty="0" smtClean="0"/>
              <a:t>연구 담당자 </a:t>
            </a:r>
            <a:r>
              <a:rPr lang="en-US" altLang="ko-KR" sz="1000" b="0" dirty="0" smtClean="0"/>
              <a:t>: </a:t>
            </a:r>
            <a:r>
              <a:rPr lang="ko-KR" altLang="en-US" sz="1000" b="0" dirty="0" smtClean="0"/>
              <a:t>이상현</a:t>
            </a:r>
            <a:endParaRPr lang="en-US" altLang="ko-KR" sz="1000" b="0" dirty="0"/>
          </a:p>
        </p:txBody>
      </p:sp>
    </p:spTree>
    <p:extLst>
      <p:ext uri="{BB962C8B-B14F-4D97-AF65-F5344CB8AC3E}">
        <p14:creationId xmlns:p14="http://schemas.microsoft.com/office/powerpoint/2010/main" val="2355894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연구 내용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97989" y="1800099"/>
            <a:ext cx="1089134" cy="3524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ROI</a:t>
            </a:r>
            <a:endParaRPr lang="ko-KR" altLang="en-US" sz="1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08220" y="1190172"/>
            <a:ext cx="1468673" cy="354500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3D </a:t>
            </a:r>
            <a:r>
              <a:rPr lang="en-US" altLang="ko-KR" sz="1200" dirty="0" err="1" smtClean="0"/>
              <a:t>pointcloud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97989" y="2407969"/>
            <a:ext cx="1089134" cy="35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Clustering</a:t>
            </a:r>
            <a:endParaRPr lang="ko-KR" altLang="en-US" sz="12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97989" y="3623709"/>
            <a:ext cx="1089134" cy="35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Convex-hull</a:t>
            </a:r>
          </a:p>
          <a:p>
            <a:pPr algn="ctr"/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>
            <a:stCxn id="10" idx="2"/>
            <a:endCxn id="8" idx="0"/>
          </p:cNvCxnSpPr>
          <p:nvPr/>
        </p:nvCxnSpPr>
        <p:spPr>
          <a:xfrm flipH="1">
            <a:off x="7842556" y="1544672"/>
            <a:ext cx="1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2"/>
            <a:endCxn id="11" idx="0"/>
          </p:cNvCxnSpPr>
          <p:nvPr/>
        </p:nvCxnSpPr>
        <p:spPr>
          <a:xfrm>
            <a:off x="7842556" y="215254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1" idx="2"/>
            <a:endCxn id="34" idx="0"/>
          </p:cNvCxnSpPr>
          <p:nvPr/>
        </p:nvCxnSpPr>
        <p:spPr>
          <a:xfrm>
            <a:off x="7842556" y="276041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208620" y="4231581"/>
            <a:ext cx="1267872" cy="35450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Vehicle pose</a:t>
            </a:r>
            <a:endParaRPr lang="ko-KR" altLang="en-US" sz="1200"/>
          </a:p>
        </p:txBody>
      </p:sp>
      <p:cxnSp>
        <p:nvCxnSpPr>
          <p:cNvPr id="25" name="직선 화살표 연결선 24"/>
          <p:cNvCxnSpPr>
            <a:stCxn id="12" idx="2"/>
            <a:endCxn id="24" idx="0"/>
          </p:cNvCxnSpPr>
          <p:nvPr/>
        </p:nvCxnSpPr>
        <p:spPr>
          <a:xfrm>
            <a:off x="7842556" y="3976152"/>
            <a:ext cx="0" cy="25542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255" y="1119222"/>
            <a:ext cx="26253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Perception algorithm – ROI</a:t>
            </a:r>
            <a:endParaRPr lang="ko-KR" altLang="en-US" sz="1500" b="1" dirty="0"/>
          </a:p>
        </p:txBody>
      </p:sp>
      <p:sp>
        <p:nvSpPr>
          <p:cNvPr id="34" name="모서리가 둥근 직사각형 11"/>
          <p:cNvSpPr/>
          <p:nvPr/>
        </p:nvSpPr>
        <p:spPr>
          <a:xfrm>
            <a:off x="7297989" y="3015839"/>
            <a:ext cx="1089134" cy="35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Target tracking</a:t>
            </a:r>
            <a:endParaRPr lang="ko-KR" altLang="en-US" sz="1200" dirty="0"/>
          </a:p>
        </p:txBody>
      </p:sp>
      <p:cxnSp>
        <p:nvCxnSpPr>
          <p:cNvPr id="38" name="직선 화살표 연결선 20"/>
          <p:cNvCxnSpPr>
            <a:stCxn id="34" idx="2"/>
            <a:endCxn id="12" idx="0"/>
          </p:cNvCxnSpPr>
          <p:nvPr/>
        </p:nvCxnSpPr>
        <p:spPr>
          <a:xfrm>
            <a:off x="7842556" y="336828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8185" r="559" b="6794"/>
          <a:stretch/>
        </p:blipFill>
        <p:spPr>
          <a:xfrm>
            <a:off x="755374" y="2024765"/>
            <a:ext cx="5418246" cy="1985073"/>
          </a:xfrm>
          <a:prstGeom prst="rect">
            <a:avLst/>
          </a:prstGeom>
        </p:spPr>
      </p:pic>
      <p:sp>
        <p:nvSpPr>
          <p:cNvPr id="19" name="제목 6"/>
          <p:cNvSpPr txBox="1">
            <a:spLocks/>
          </p:cNvSpPr>
          <p:nvPr/>
        </p:nvSpPr>
        <p:spPr>
          <a:xfrm>
            <a:off x="755374" y="658450"/>
            <a:ext cx="3518334" cy="460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accent1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pPr>
              <a:defRPr/>
            </a:pPr>
            <a:r>
              <a:rPr lang="ko-KR" altLang="en-US" sz="1000" b="0" dirty="0" smtClean="0"/>
              <a:t>연구 담당자 </a:t>
            </a:r>
            <a:r>
              <a:rPr lang="en-US" altLang="ko-KR" sz="1000" b="0" dirty="0" smtClean="0"/>
              <a:t>: </a:t>
            </a:r>
            <a:r>
              <a:rPr lang="ko-KR" altLang="en-US" sz="1000" b="0" dirty="0" smtClean="0"/>
              <a:t>이상현</a:t>
            </a:r>
            <a:endParaRPr lang="en-US" altLang="ko-KR" sz="1000" b="0" dirty="0"/>
          </a:p>
        </p:txBody>
      </p:sp>
    </p:spTree>
    <p:extLst>
      <p:ext uri="{BB962C8B-B14F-4D97-AF65-F5344CB8AC3E}">
        <p14:creationId xmlns:p14="http://schemas.microsoft.com/office/powerpoint/2010/main" val="2425067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연구 내용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97989" y="1800099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ROI</a:t>
            </a:r>
            <a:endParaRPr lang="ko-KR" altLang="en-US" sz="1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08220" y="1190172"/>
            <a:ext cx="1468673" cy="354500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3D </a:t>
            </a:r>
            <a:r>
              <a:rPr lang="en-US" altLang="ko-KR" sz="1200" dirty="0" err="1" smtClean="0"/>
              <a:t>pointcloud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97989" y="2407969"/>
            <a:ext cx="1089134" cy="3524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Clustering</a:t>
            </a:r>
            <a:endParaRPr lang="ko-KR" altLang="en-US" sz="12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97989" y="3623709"/>
            <a:ext cx="1089134" cy="35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Convex-hull</a:t>
            </a:r>
          </a:p>
          <a:p>
            <a:pPr algn="ctr"/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>
            <a:stCxn id="10" idx="2"/>
            <a:endCxn id="8" idx="0"/>
          </p:cNvCxnSpPr>
          <p:nvPr/>
        </p:nvCxnSpPr>
        <p:spPr>
          <a:xfrm flipH="1">
            <a:off x="7842556" y="1544672"/>
            <a:ext cx="1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2"/>
            <a:endCxn id="11" idx="0"/>
          </p:cNvCxnSpPr>
          <p:nvPr/>
        </p:nvCxnSpPr>
        <p:spPr>
          <a:xfrm>
            <a:off x="7842556" y="215254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1" idx="2"/>
            <a:endCxn id="34" idx="0"/>
          </p:cNvCxnSpPr>
          <p:nvPr/>
        </p:nvCxnSpPr>
        <p:spPr>
          <a:xfrm>
            <a:off x="7842556" y="276041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208620" y="4231581"/>
            <a:ext cx="1267872" cy="35450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Vehicle pose</a:t>
            </a:r>
            <a:endParaRPr lang="ko-KR" altLang="en-US" sz="1200"/>
          </a:p>
        </p:txBody>
      </p:sp>
      <p:cxnSp>
        <p:nvCxnSpPr>
          <p:cNvPr id="25" name="직선 화살표 연결선 24"/>
          <p:cNvCxnSpPr>
            <a:stCxn id="12" idx="2"/>
            <a:endCxn id="24" idx="0"/>
          </p:cNvCxnSpPr>
          <p:nvPr/>
        </p:nvCxnSpPr>
        <p:spPr>
          <a:xfrm>
            <a:off x="7842556" y="3976152"/>
            <a:ext cx="0" cy="25542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255" y="1119222"/>
            <a:ext cx="31340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Perception algorithm – Clustering</a:t>
            </a:r>
            <a:endParaRPr lang="ko-KR" altLang="en-US" sz="1500" b="1" dirty="0"/>
          </a:p>
        </p:txBody>
      </p:sp>
      <p:sp>
        <p:nvSpPr>
          <p:cNvPr id="34" name="모서리가 둥근 직사각형 11"/>
          <p:cNvSpPr/>
          <p:nvPr/>
        </p:nvSpPr>
        <p:spPr>
          <a:xfrm>
            <a:off x="7297989" y="3015839"/>
            <a:ext cx="1089134" cy="35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Target tracking</a:t>
            </a:r>
            <a:endParaRPr lang="ko-KR" altLang="en-US" sz="1200" dirty="0"/>
          </a:p>
        </p:txBody>
      </p:sp>
      <p:cxnSp>
        <p:nvCxnSpPr>
          <p:cNvPr id="38" name="직선 화살표 연결선 20"/>
          <p:cNvCxnSpPr>
            <a:stCxn id="34" idx="2"/>
            <a:endCxn id="12" idx="0"/>
          </p:cNvCxnSpPr>
          <p:nvPr/>
        </p:nvCxnSpPr>
        <p:spPr>
          <a:xfrm>
            <a:off x="7842556" y="336828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8482" r="559" b="6794"/>
          <a:stretch/>
        </p:blipFill>
        <p:spPr>
          <a:xfrm>
            <a:off x="755878" y="2024765"/>
            <a:ext cx="5417742" cy="1980494"/>
          </a:xfrm>
          <a:prstGeom prst="rect">
            <a:avLst/>
          </a:prstGeom>
        </p:spPr>
      </p:pic>
      <p:sp>
        <p:nvSpPr>
          <p:cNvPr id="19" name="제목 6"/>
          <p:cNvSpPr txBox="1">
            <a:spLocks/>
          </p:cNvSpPr>
          <p:nvPr/>
        </p:nvSpPr>
        <p:spPr>
          <a:xfrm>
            <a:off x="755374" y="658450"/>
            <a:ext cx="3518334" cy="460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accent1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pPr>
              <a:defRPr/>
            </a:pPr>
            <a:r>
              <a:rPr lang="ko-KR" altLang="en-US" sz="1000" b="0" dirty="0" smtClean="0"/>
              <a:t>연구 담당자 </a:t>
            </a:r>
            <a:r>
              <a:rPr lang="en-US" altLang="ko-KR" sz="1000" b="0" dirty="0" smtClean="0"/>
              <a:t>: </a:t>
            </a:r>
            <a:r>
              <a:rPr lang="ko-KR" altLang="en-US" sz="1000" b="0" dirty="0" smtClean="0"/>
              <a:t>이상현</a:t>
            </a:r>
            <a:endParaRPr lang="en-US" altLang="ko-KR" sz="1000" b="0" dirty="0"/>
          </a:p>
        </p:txBody>
      </p:sp>
    </p:spTree>
    <p:extLst>
      <p:ext uri="{BB962C8B-B14F-4D97-AF65-F5344CB8AC3E}">
        <p14:creationId xmlns:p14="http://schemas.microsoft.com/office/powerpoint/2010/main" val="1830878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연구 내용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97989" y="1800099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ROI</a:t>
            </a:r>
            <a:endParaRPr lang="ko-KR" altLang="en-US" sz="1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08220" y="1190172"/>
            <a:ext cx="1468673" cy="354500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3D </a:t>
            </a:r>
            <a:r>
              <a:rPr lang="en-US" altLang="ko-KR" sz="1200" dirty="0" err="1" smtClean="0"/>
              <a:t>pointcloud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97989" y="2407969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Clustering</a:t>
            </a:r>
            <a:endParaRPr lang="ko-KR" altLang="en-US" sz="12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97989" y="3623709"/>
            <a:ext cx="1089134" cy="352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Convex-hull</a:t>
            </a:r>
          </a:p>
          <a:p>
            <a:pPr algn="ctr"/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>
            <a:stCxn id="10" idx="2"/>
            <a:endCxn id="8" idx="0"/>
          </p:cNvCxnSpPr>
          <p:nvPr/>
        </p:nvCxnSpPr>
        <p:spPr>
          <a:xfrm flipH="1">
            <a:off x="7842556" y="1544672"/>
            <a:ext cx="1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2"/>
            <a:endCxn id="11" idx="0"/>
          </p:cNvCxnSpPr>
          <p:nvPr/>
        </p:nvCxnSpPr>
        <p:spPr>
          <a:xfrm>
            <a:off x="7842556" y="215254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1" idx="2"/>
            <a:endCxn id="34" idx="0"/>
          </p:cNvCxnSpPr>
          <p:nvPr/>
        </p:nvCxnSpPr>
        <p:spPr>
          <a:xfrm>
            <a:off x="7842556" y="276041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208620" y="4231581"/>
            <a:ext cx="1267872" cy="35450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Vehicle pose</a:t>
            </a:r>
            <a:endParaRPr lang="ko-KR" altLang="en-US" sz="1200"/>
          </a:p>
        </p:txBody>
      </p:sp>
      <p:cxnSp>
        <p:nvCxnSpPr>
          <p:cNvPr id="25" name="직선 화살표 연결선 24"/>
          <p:cNvCxnSpPr>
            <a:stCxn id="12" idx="2"/>
            <a:endCxn id="24" idx="0"/>
          </p:cNvCxnSpPr>
          <p:nvPr/>
        </p:nvCxnSpPr>
        <p:spPr>
          <a:xfrm>
            <a:off x="7842556" y="3976152"/>
            <a:ext cx="0" cy="25542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255" y="1119222"/>
            <a:ext cx="35133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Perception algorithm – Target tracking</a:t>
            </a:r>
            <a:endParaRPr lang="ko-KR" altLang="en-US" sz="1500" b="1" dirty="0"/>
          </a:p>
        </p:txBody>
      </p:sp>
      <p:sp>
        <p:nvSpPr>
          <p:cNvPr id="34" name="모서리가 둥근 직사각형 11"/>
          <p:cNvSpPr/>
          <p:nvPr/>
        </p:nvSpPr>
        <p:spPr>
          <a:xfrm>
            <a:off x="7297989" y="3015839"/>
            <a:ext cx="1089134" cy="3524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Target tracking</a:t>
            </a:r>
            <a:endParaRPr lang="ko-KR" altLang="en-US" sz="1200" dirty="0"/>
          </a:p>
        </p:txBody>
      </p:sp>
      <p:cxnSp>
        <p:nvCxnSpPr>
          <p:cNvPr id="38" name="직선 화살표 연결선 20"/>
          <p:cNvCxnSpPr>
            <a:stCxn id="34" idx="2"/>
            <a:endCxn id="12" idx="0"/>
          </p:cNvCxnSpPr>
          <p:nvPr/>
        </p:nvCxnSpPr>
        <p:spPr>
          <a:xfrm>
            <a:off x="7842556" y="336828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7888" r="620" b="6794"/>
          <a:stretch/>
        </p:blipFill>
        <p:spPr>
          <a:xfrm>
            <a:off x="755878" y="2024765"/>
            <a:ext cx="5417742" cy="1977641"/>
          </a:xfrm>
          <a:prstGeom prst="rect">
            <a:avLst/>
          </a:prstGeom>
        </p:spPr>
      </p:pic>
      <p:sp>
        <p:nvSpPr>
          <p:cNvPr id="19" name="제목 6"/>
          <p:cNvSpPr txBox="1">
            <a:spLocks/>
          </p:cNvSpPr>
          <p:nvPr/>
        </p:nvSpPr>
        <p:spPr>
          <a:xfrm>
            <a:off x="755374" y="658450"/>
            <a:ext cx="3518334" cy="460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accent1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pPr>
              <a:defRPr/>
            </a:pPr>
            <a:r>
              <a:rPr lang="ko-KR" altLang="en-US" sz="1000" b="0" dirty="0" smtClean="0"/>
              <a:t>연구 담당자 </a:t>
            </a:r>
            <a:r>
              <a:rPr lang="en-US" altLang="ko-KR" sz="1000" b="0" dirty="0" smtClean="0"/>
              <a:t>: </a:t>
            </a:r>
            <a:r>
              <a:rPr lang="ko-KR" altLang="en-US" sz="1000" b="0" dirty="0" smtClean="0"/>
              <a:t>이상현</a:t>
            </a:r>
            <a:endParaRPr lang="en-US" altLang="ko-KR" sz="1000" b="0" dirty="0"/>
          </a:p>
        </p:txBody>
      </p:sp>
    </p:spTree>
    <p:extLst>
      <p:ext uri="{BB962C8B-B14F-4D97-AF65-F5344CB8AC3E}">
        <p14:creationId xmlns:p14="http://schemas.microsoft.com/office/powerpoint/2010/main" val="706412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연구 내용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97989" y="1800099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ROI</a:t>
            </a:r>
            <a:endParaRPr lang="ko-KR" altLang="en-US" sz="1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08220" y="1190172"/>
            <a:ext cx="1468673" cy="354500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3D </a:t>
            </a:r>
            <a:r>
              <a:rPr lang="en-US" altLang="ko-KR" sz="1200" dirty="0" err="1" smtClean="0"/>
              <a:t>pointcloud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97989" y="2407969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Clustering</a:t>
            </a:r>
            <a:endParaRPr lang="ko-KR" altLang="en-US" sz="12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97989" y="3623709"/>
            <a:ext cx="1089134" cy="3524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Convex-hull</a:t>
            </a:r>
          </a:p>
          <a:p>
            <a:pPr algn="ctr"/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>
            <a:stCxn id="10" idx="2"/>
            <a:endCxn id="8" idx="0"/>
          </p:cNvCxnSpPr>
          <p:nvPr/>
        </p:nvCxnSpPr>
        <p:spPr>
          <a:xfrm flipH="1">
            <a:off x="7842556" y="1544672"/>
            <a:ext cx="1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2"/>
            <a:endCxn id="11" idx="0"/>
          </p:cNvCxnSpPr>
          <p:nvPr/>
        </p:nvCxnSpPr>
        <p:spPr>
          <a:xfrm>
            <a:off x="7842556" y="215254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1" idx="2"/>
            <a:endCxn id="34" idx="0"/>
          </p:cNvCxnSpPr>
          <p:nvPr/>
        </p:nvCxnSpPr>
        <p:spPr>
          <a:xfrm>
            <a:off x="7842556" y="276041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208620" y="4231581"/>
            <a:ext cx="1267872" cy="35450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Vehicle pose</a:t>
            </a:r>
            <a:endParaRPr lang="ko-KR" altLang="en-US" sz="1200"/>
          </a:p>
        </p:txBody>
      </p:sp>
      <p:cxnSp>
        <p:nvCxnSpPr>
          <p:cNvPr id="25" name="직선 화살표 연결선 24"/>
          <p:cNvCxnSpPr>
            <a:stCxn id="12" idx="2"/>
            <a:endCxn id="24" idx="0"/>
          </p:cNvCxnSpPr>
          <p:nvPr/>
        </p:nvCxnSpPr>
        <p:spPr>
          <a:xfrm>
            <a:off x="7842556" y="3976152"/>
            <a:ext cx="0" cy="25542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255" y="1119222"/>
            <a:ext cx="30953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Perception algorithm – Modeling</a:t>
            </a:r>
            <a:endParaRPr lang="ko-KR" altLang="en-US" sz="1500" b="1" dirty="0"/>
          </a:p>
        </p:txBody>
      </p:sp>
      <p:sp>
        <p:nvSpPr>
          <p:cNvPr id="34" name="모서리가 둥근 직사각형 11"/>
          <p:cNvSpPr/>
          <p:nvPr/>
        </p:nvSpPr>
        <p:spPr>
          <a:xfrm>
            <a:off x="7297989" y="3015839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Target tracking</a:t>
            </a:r>
            <a:endParaRPr lang="ko-KR" altLang="en-US" sz="1200" dirty="0"/>
          </a:p>
        </p:txBody>
      </p:sp>
      <p:cxnSp>
        <p:nvCxnSpPr>
          <p:cNvPr id="38" name="직선 화살표 연결선 20"/>
          <p:cNvCxnSpPr>
            <a:stCxn id="34" idx="2"/>
            <a:endCxn id="12" idx="0"/>
          </p:cNvCxnSpPr>
          <p:nvPr/>
        </p:nvCxnSpPr>
        <p:spPr>
          <a:xfrm>
            <a:off x="7842556" y="336828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8474" r="659" b="6922"/>
          <a:stretch/>
        </p:blipFill>
        <p:spPr>
          <a:xfrm>
            <a:off x="755878" y="2024764"/>
            <a:ext cx="5417742" cy="1978687"/>
          </a:xfrm>
          <a:prstGeom prst="rect">
            <a:avLst/>
          </a:prstGeom>
        </p:spPr>
      </p:pic>
      <p:sp>
        <p:nvSpPr>
          <p:cNvPr id="19" name="제목 6"/>
          <p:cNvSpPr txBox="1">
            <a:spLocks/>
          </p:cNvSpPr>
          <p:nvPr/>
        </p:nvSpPr>
        <p:spPr>
          <a:xfrm>
            <a:off x="755374" y="658450"/>
            <a:ext cx="3518334" cy="460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accent1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pPr>
              <a:defRPr/>
            </a:pPr>
            <a:r>
              <a:rPr lang="ko-KR" altLang="en-US" sz="1000" b="0" dirty="0" smtClean="0"/>
              <a:t>연구 담당자 </a:t>
            </a:r>
            <a:r>
              <a:rPr lang="en-US" altLang="ko-KR" sz="1000" b="0" dirty="0" smtClean="0"/>
              <a:t>: </a:t>
            </a:r>
            <a:r>
              <a:rPr lang="ko-KR" altLang="en-US" sz="1000" b="0" dirty="0" smtClean="0"/>
              <a:t>이상현</a:t>
            </a:r>
            <a:endParaRPr lang="en-US" altLang="ko-KR" sz="1000" b="0" dirty="0"/>
          </a:p>
        </p:txBody>
      </p:sp>
    </p:spTree>
    <p:extLst>
      <p:ext uri="{BB962C8B-B14F-4D97-AF65-F5344CB8AC3E}">
        <p14:creationId xmlns:p14="http://schemas.microsoft.com/office/powerpoint/2010/main" val="1465326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연구 내용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297989" y="1800099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ROI</a:t>
            </a:r>
            <a:endParaRPr lang="ko-KR" altLang="en-US" sz="1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08220" y="1190172"/>
            <a:ext cx="1468673" cy="354500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3D </a:t>
            </a:r>
            <a:r>
              <a:rPr lang="en-US" altLang="ko-KR" sz="1200" dirty="0" err="1" smtClean="0"/>
              <a:t>pointcloud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97989" y="2407969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Clustering</a:t>
            </a:r>
            <a:endParaRPr lang="ko-KR" altLang="en-US" sz="12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97989" y="3623709"/>
            <a:ext cx="1089134" cy="3524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Convex-hull</a:t>
            </a:r>
          </a:p>
          <a:p>
            <a:pPr algn="ctr"/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>
            <a:stCxn id="10" idx="2"/>
            <a:endCxn id="8" idx="0"/>
          </p:cNvCxnSpPr>
          <p:nvPr/>
        </p:nvCxnSpPr>
        <p:spPr>
          <a:xfrm flipH="1">
            <a:off x="7842556" y="1544672"/>
            <a:ext cx="1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8" idx="2"/>
            <a:endCxn id="11" idx="0"/>
          </p:cNvCxnSpPr>
          <p:nvPr/>
        </p:nvCxnSpPr>
        <p:spPr>
          <a:xfrm>
            <a:off x="7842556" y="215254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1" idx="2"/>
            <a:endCxn id="34" idx="0"/>
          </p:cNvCxnSpPr>
          <p:nvPr/>
        </p:nvCxnSpPr>
        <p:spPr>
          <a:xfrm>
            <a:off x="7842556" y="276041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7208620" y="4231581"/>
            <a:ext cx="1267872" cy="35450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Vehicle pose</a:t>
            </a:r>
            <a:endParaRPr lang="ko-KR" altLang="en-US" sz="1200"/>
          </a:p>
        </p:txBody>
      </p:sp>
      <p:cxnSp>
        <p:nvCxnSpPr>
          <p:cNvPr id="25" name="직선 화살표 연결선 24"/>
          <p:cNvCxnSpPr>
            <a:stCxn id="12" idx="2"/>
            <a:endCxn id="24" idx="0"/>
          </p:cNvCxnSpPr>
          <p:nvPr/>
        </p:nvCxnSpPr>
        <p:spPr>
          <a:xfrm>
            <a:off x="7842556" y="3976152"/>
            <a:ext cx="0" cy="25542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255" y="1119222"/>
            <a:ext cx="30953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Perception algorithm – Modeling</a:t>
            </a:r>
            <a:endParaRPr lang="ko-KR" altLang="en-US" sz="1500" b="1" dirty="0"/>
          </a:p>
        </p:txBody>
      </p:sp>
      <p:sp>
        <p:nvSpPr>
          <p:cNvPr id="34" name="모서리가 둥근 직사각형 11"/>
          <p:cNvSpPr/>
          <p:nvPr/>
        </p:nvSpPr>
        <p:spPr>
          <a:xfrm>
            <a:off x="7297989" y="3015839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Target tracking</a:t>
            </a:r>
            <a:endParaRPr lang="ko-KR" altLang="en-US" sz="1200" dirty="0"/>
          </a:p>
        </p:txBody>
      </p:sp>
      <p:cxnSp>
        <p:nvCxnSpPr>
          <p:cNvPr id="38" name="직선 화살표 연결선 20"/>
          <p:cNvCxnSpPr>
            <a:stCxn id="34" idx="2"/>
            <a:endCxn id="12" idx="0"/>
          </p:cNvCxnSpPr>
          <p:nvPr/>
        </p:nvCxnSpPr>
        <p:spPr>
          <a:xfrm>
            <a:off x="7842556" y="3368282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89989"/>
            <a:ext cx="6023061" cy="15075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5110" y="3680079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컨벡스헐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안정적으로 차량 위치 추적</a:t>
            </a:r>
            <a:endParaRPr lang="ko-KR" altLang="en-US" dirty="0"/>
          </a:p>
        </p:txBody>
      </p:sp>
      <p:sp>
        <p:nvSpPr>
          <p:cNvPr id="19" name="제목 6"/>
          <p:cNvSpPr txBox="1">
            <a:spLocks/>
          </p:cNvSpPr>
          <p:nvPr/>
        </p:nvSpPr>
        <p:spPr>
          <a:xfrm>
            <a:off x="755374" y="658450"/>
            <a:ext cx="3518334" cy="460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accent1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pPr>
              <a:defRPr/>
            </a:pPr>
            <a:r>
              <a:rPr lang="ko-KR" altLang="en-US" sz="1000" b="0" dirty="0" smtClean="0"/>
              <a:t>연구 담당자 </a:t>
            </a:r>
            <a:r>
              <a:rPr lang="en-US" altLang="ko-KR" sz="1000" b="0" dirty="0" smtClean="0"/>
              <a:t>: </a:t>
            </a:r>
            <a:r>
              <a:rPr lang="ko-KR" altLang="en-US" sz="1000" b="0" dirty="0" smtClean="0"/>
              <a:t>이상현</a:t>
            </a:r>
            <a:endParaRPr lang="en-US" altLang="ko-KR" sz="1000" b="0" dirty="0"/>
          </a:p>
        </p:txBody>
      </p:sp>
    </p:spTree>
    <p:extLst>
      <p:ext uri="{BB962C8B-B14F-4D97-AF65-F5344CB8AC3E}">
        <p14:creationId xmlns:p14="http://schemas.microsoft.com/office/powerpoint/2010/main" val="4026969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dirty="0" smtClean="0"/>
              <a:t>연구 내용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pic>
        <p:nvPicPr>
          <p:cNvPr id="9" name="Screencast from 05-19-2021 06_22_46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8041" y="1225494"/>
            <a:ext cx="6091505" cy="3426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764722"/>
            <a:ext cx="2197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Perception algorithm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364689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목차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37051" y="1130557"/>
            <a:ext cx="19639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작품 선정 배경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팀원 소개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연구 </a:t>
            </a:r>
            <a:r>
              <a:rPr lang="ko-KR" altLang="en-US" dirty="0" smtClean="0"/>
              <a:t>목표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연구 내용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결과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05955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연구 내용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+mn-lt"/>
              </a:rPr>
              <a:t>High Performance, Heterogeneous Parallel Computing (HPC) Lab., KOREATECH</a:t>
            </a:r>
            <a:endParaRPr lang="ko-KR" altLang="en-US">
              <a:latin typeface="+mn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>
                <a:latin typeface="+mn-lt"/>
              </a:rPr>
              <a:pPr lvl="0">
                <a:defRPr/>
              </a:pPr>
              <a:t>20</a:t>
            </a:fld>
            <a:endParaRPr lang="en-US" altLang="en-US">
              <a:latin typeface="+mn-lt"/>
            </a:endParaRPr>
          </a:p>
        </p:txBody>
      </p:sp>
      <p:sp>
        <p:nvSpPr>
          <p:cNvPr id="177" name="순서도: 대체 처리 44">
            <a:extLst>
              <a:ext uri="{FF2B5EF4-FFF2-40B4-BE49-F238E27FC236}">
                <a16:creationId xmlns:a16="http://schemas.microsoft.com/office/drawing/2014/main" id="{5FFD5C0B-DFEC-7645-BD37-153DEDB65BFA}"/>
              </a:ext>
            </a:extLst>
          </p:cNvPr>
          <p:cNvSpPr/>
          <p:nvPr/>
        </p:nvSpPr>
        <p:spPr>
          <a:xfrm>
            <a:off x="951744" y="4296908"/>
            <a:ext cx="2450325" cy="312062"/>
          </a:xfrm>
          <a:prstGeom prst="flowChartAlternateProcess">
            <a:avLst/>
          </a:prstGeom>
          <a:solidFill>
            <a:srgbClr val="002C5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bg1"/>
                </a:solidFill>
                <a:ea typeface="에스코어 드림 6 Bold" panose="020B0703030302020204" pitchFamily="34" charset="-127"/>
              </a:rPr>
              <a:t>Steering Angle</a:t>
            </a:r>
            <a:endParaRPr lang="ko-KR" altLang="en-US" sz="1050" dirty="0">
              <a:solidFill>
                <a:schemeClr val="bg1"/>
              </a:solidFill>
              <a:ea typeface="에스코어 드림 6 Bold" panose="020B0703030302020204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ECD5C7C-656A-3147-9326-774E212F5948}"/>
              </a:ext>
            </a:extLst>
          </p:cNvPr>
          <p:cNvSpPr/>
          <p:nvPr/>
        </p:nvSpPr>
        <p:spPr>
          <a:xfrm>
            <a:off x="977979" y="2998653"/>
            <a:ext cx="2450324" cy="311852"/>
          </a:xfrm>
          <a:prstGeom prst="rect">
            <a:avLst/>
          </a:prstGeom>
          <a:solidFill>
            <a:srgbClr val="E4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ea typeface="에스코어 드림 6 Bold" panose="020B0703030302020204" pitchFamily="34" charset="-127"/>
              </a:rPr>
              <a:t>PD Control</a:t>
            </a:r>
          </a:p>
        </p:txBody>
      </p:sp>
      <p:cxnSp>
        <p:nvCxnSpPr>
          <p:cNvPr id="179" name="연결선: 꺾임 112">
            <a:extLst>
              <a:ext uri="{FF2B5EF4-FFF2-40B4-BE49-F238E27FC236}">
                <a16:creationId xmlns:a16="http://schemas.microsoft.com/office/drawing/2014/main" id="{618454B2-2BCC-324E-A707-66868AA5D98A}"/>
              </a:ext>
            </a:extLst>
          </p:cNvPr>
          <p:cNvCxnSpPr>
            <a:cxnSpLocks/>
            <a:stCxn id="193" idx="1"/>
            <a:endCxn id="178" idx="1"/>
          </p:cNvCxnSpPr>
          <p:nvPr/>
        </p:nvCxnSpPr>
        <p:spPr bwMode="auto">
          <a:xfrm rot="10800000">
            <a:off x="977979" y="3154579"/>
            <a:ext cx="12700" cy="512780"/>
          </a:xfrm>
          <a:prstGeom prst="bentConnector3">
            <a:avLst>
              <a:gd name="adj1" fmla="val 1800000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" name="직선 화살표 연결선 4">
            <a:extLst>
              <a:ext uri="{FF2B5EF4-FFF2-40B4-BE49-F238E27FC236}">
                <a16:creationId xmlns:a16="http://schemas.microsoft.com/office/drawing/2014/main" id="{803046D5-2947-3A4D-B8F9-CF7E12995AAD}"/>
              </a:ext>
            </a:extLst>
          </p:cNvPr>
          <p:cNvCxnSpPr>
            <a:cxnSpLocks noChangeShapeType="1"/>
            <a:stCxn id="188" idx="2"/>
          </p:cNvCxnSpPr>
          <p:nvPr/>
        </p:nvCxnSpPr>
        <p:spPr bwMode="auto">
          <a:xfrm flipH="1">
            <a:off x="985740" y="1864235"/>
            <a:ext cx="1242" cy="235661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직선 화살표 연결선 4">
            <a:extLst>
              <a:ext uri="{FF2B5EF4-FFF2-40B4-BE49-F238E27FC236}">
                <a16:creationId xmlns:a16="http://schemas.microsoft.com/office/drawing/2014/main" id="{19B0BEA7-BAF0-E64E-B958-7BDEB6BCDC2F}"/>
              </a:ext>
            </a:extLst>
          </p:cNvPr>
          <p:cNvCxnSpPr>
            <a:cxnSpLocks noChangeShapeType="1"/>
            <a:stCxn id="178" idx="2"/>
            <a:endCxn id="193" idx="0"/>
          </p:cNvCxnSpPr>
          <p:nvPr/>
        </p:nvCxnSpPr>
        <p:spPr bwMode="auto">
          <a:xfrm flipH="1">
            <a:off x="2195916" y="3310505"/>
            <a:ext cx="7225" cy="1598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직선 화살표 연결선 4">
            <a:extLst>
              <a:ext uri="{FF2B5EF4-FFF2-40B4-BE49-F238E27FC236}">
                <a16:creationId xmlns:a16="http://schemas.microsoft.com/office/drawing/2014/main" id="{F089E5D7-1829-E04B-A4B5-23E7265CF539}"/>
              </a:ext>
            </a:extLst>
          </p:cNvPr>
          <p:cNvCxnSpPr>
            <a:cxnSpLocks noChangeShapeType="1"/>
            <a:stCxn id="185" idx="2"/>
            <a:endCxn id="177" idx="0"/>
          </p:cNvCxnSpPr>
          <p:nvPr/>
        </p:nvCxnSpPr>
        <p:spPr bwMode="auto">
          <a:xfrm flipH="1">
            <a:off x="2176907" y="4042236"/>
            <a:ext cx="1" cy="25467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연결선: 꺾임 112">
            <a:extLst>
              <a:ext uri="{FF2B5EF4-FFF2-40B4-BE49-F238E27FC236}">
                <a16:creationId xmlns:a16="http://schemas.microsoft.com/office/drawing/2014/main" id="{0461107A-925F-7A44-974F-521414430CCF}"/>
              </a:ext>
            </a:extLst>
          </p:cNvPr>
          <p:cNvCxnSpPr>
            <a:cxnSpLocks/>
            <a:stCxn id="193" idx="3"/>
            <a:endCxn id="197" idx="2"/>
          </p:cNvCxnSpPr>
          <p:nvPr/>
        </p:nvCxnSpPr>
        <p:spPr bwMode="auto">
          <a:xfrm flipV="1">
            <a:off x="3413852" y="3228324"/>
            <a:ext cx="1012808" cy="439035"/>
          </a:xfrm>
          <a:prstGeom prst="bentConnector2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직선 화살표 연결선 4">
            <a:extLst>
              <a:ext uri="{FF2B5EF4-FFF2-40B4-BE49-F238E27FC236}">
                <a16:creationId xmlns:a16="http://schemas.microsoft.com/office/drawing/2014/main" id="{8E2B20F0-5F07-8F47-BEB1-B87FB2D42E39}"/>
              </a:ext>
            </a:extLst>
          </p:cNvPr>
          <p:cNvCxnSpPr>
            <a:cxnSpLocks noChangeShapeType="1"/>
            <a:stCxn id="192" idx="2"/>
            <a:endCxn id="178" idx="0"/>
          </p:cNvCxnSpPr>
          <p:nvPr/>
        </p:nvCxnSpPr>
        <p:spPr bwMode="auto">
          <a:xfrm>
            <a:off x="2203141" y="2808789"/>
            <a:ext cx="0" cy="189864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5" name="사각형 설명선 82">
            <a:extLst>
              <a:ext uri="{FF2B5EF4-FFF2-40B4-BE49-F238E27FC236}">
                <a16:creationId xmlns:a16="http://schemas.microsoft.com/office/drawing/2014/main" id="{8F05EE11-7D8D-024E-BE06-37DCB221E4B0}"/>
              </a:ext>
            </a:extLst>
          </p:cNvPr>
          <p:cNvSpPr/>
          <p:nvPr/>
        </p:nvSpPr>
        <p:spPr>
          <a:xfrm>
            <a:off x="707736" y="2110088"/>
            <a:ext cx="2938343" cy="1932148"/>
          </a:xfrm>
          <a:prstGeom prst="wedgeRectCallout">
            <a:avLst>
              <a:gd name="adj1" fmla="val -37921"/>
              <a:gd name="adj2" fmla="val -4775"/>
            </a:avLst>
          </a:prstGeom>
          <a:noFill/>
          <a:ln w="38100"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dirty="0">
                <a:solidFill>
                  <a:srgbClr val="002C5F"/>
                </a:solidFill>
                <a:ea typeface="에스코어 드림 6 Bold" panose="020B0703030302020204" pitchFamily="34" charset="-127"/>
              </a:rPr>
              <a:t>PI+P Stanley Control</a:t>
            </a:r>
          </a:p>
        </p:txBody>
      </p:sp>
      <p:cxnSp>
        <p:nvCxnSpPr>
          <p:cNvPr id="186" name="직선 화살표 연결선 4">
            <a:extLst>
              <a:ext uri="{FF2B5EF4-FFF2-40B4-BE49-F238E27FC236}">
                <a16:creationId xmlns:a16="http://schemas.microsoft.com/office/drawing/2014/main" id="{796CCC67-396C-0241-B253-B6BD11B53D1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10819" y="1787700"/>
            <a:ext cx="7256" cy="2715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01EE09D4-0430-40B8-B5F6-DE841CE98D4D}"/>
              </a:ext>
            </a:extLst>
          </p:cNvPr>
          <p:cNvGrpSpPr/>
          <p:nvPr/>
        </p:nvGrpSpPr>
        <p:grpSpPr>
          <a:xfrm>
            <a:off x="442221" y="1588522"/>
            <a:ext cx="3366220" cy="275713"/>
            <a:chOff x="1081955" y="1855295"/>
            <a:chExt cx="3728133" cy="505197"/>
          </a:xfrm>
        </p:grpSpPr>
        <p:sp>
          <p:nvSpPr>
            <p:cNvPr id="188" name="순서도: 대체 처리 38">
              <a:extLst>
                <a:ext uri="{FF2B5EF4-FFF2-40B4-BE49-F238E27FC236}">
                  <a16:creationId xmlns:a16="http://schemas.microsoft.com/office/drawing/2014/main" id="{19D4AA58-5245-254E-BDFB-53D93BA214AC}"/>
                </a:ext>
              </a:extLst>
            </p:cNvPr>
            <p:cNvSpPr/>
            <p:nvPr/>
          </p:nvSpPr>
          <p:spPr>
            <a:xfrm>
              <a:off x="1081955" y="1855295"/>
              <a:ext cx="1206660" cy="505197"/>
            </a:xfrm>
            <a:prstGeom prst="flowChartAlternateProcess">
              <a:avLst/>
            </a:prstGeom>
            <a:solidFill>
              <a:srgbClr val="002C5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bg1"/>
                  </a:solidFill>
                  <a:ea typeface="에스코어 드림 6 Bold" panose="020B0703030302020204" pitchFamily="34" charset="-127"/>
                </a:rPr>
                <a:t>Path Data</a:t>
              </a:r>
              <a:endParaRPr lang="en-US" altLang="ko-KR" sz="1050" dirty="0">
                <a:solidFill>
                  <a:schemeClr val="bg1"/>
                </a:solidFill>
                <a:ea typeface="에스코어 드림 6 Bold" panose="020B0703030302020204" pitchFamily="34" charset="-127"/>
              </a:endParaRPr>
            </a:p>
          </p:txBody>
        </p:sp>
        <p:sp>
          <p:nvSpPr>
            <p:cNvPr id="189" name="순서도: 대체 처리 38">
              <a:extLst>
                <a:ext uri="{FF2B5EF4-FFF2-40B4-BE49-F238E27FC236}">
                  <a16:creationId xmlns:a16="http://schemas.microsoft.com/office/drawing/2014/main" id="{B4F69CC1-5A4D-334C-B26E-B0CF0E69F4BC}"/>
                </a:ext>
              </a:extLst>
            </p:cNvPr>
            <p:cNvSpPr/>
            <p:nvPr/>
          </p:nvSpPr>
          <p:spPr>
            <a:xfrm>
              <a:off x="2350728" y="1855295"/>
              <a:ext cx="1206660" cy="505197"/>
            </a:xfrm>
            <a:prstGeom prst="flowChartAlternateProcess">
              <a:avLst/>
            </a:prstGeom>
            <a:solidFill>
              <a:srgbClr val="002C5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ea typeface="에스코어 드림 6 Bold" panose="020B0703030302020204" pitchFamily="34" charset="-127"/>
                </a:rPr>
                <a:t>Car Yaw Data</a:t>
              </a:r>
            </a:p>
          </p:txBody>
        </p:sp>
        <p:sp>
          <p:nvSpPr>
            <p:cNvPr id="190" name="순서도: 대체 처리 38">
              <a:extLst>
                <a:ext uri="{FF2B5EF4-FFF2-40B4-BE49-F238E27FC236}">
                  <a16:creationId xmlns:a16="http://schemas.microsoft.com/office/drawing/2014/main" id="{5B416D69-9072-9F42-8907-87030743C18E}"/>
                </a:ext>
              </a:extLst>
            </p:cNvPr>
            <p:cNvSpPr/>
            <p:nvPr/>
          </p:nvSpPr>
          <p:spPr>
            <a:xfrm>
              <a:off x="3603428" y="1855295"/>
              <a:ext cx="1206660" cy="505197"/>
            </a:xfrm>
            <a:prstGeom prst="flowChartAlternateProcess">
              <a:avLst/>
            </a:prstGeom>
            <a:solidFill>
              <a:srgbClr val="002C5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ea typeface="에스코어 드림 6 Bold" panose="020B0703030302020204" pitchFamily="34" charset="-127"/>
                </a:rPr>
                <a:t>Velocity Data</a:t>
              </a:r>
            </a:p>
          </p:txBody>
        </p:sp>
      </p:grpSp>
      <p:cxnSp>
        <p:nvCxnSpPr>
          <p:cNvPr id="191" name="직선 화살표 연결선 4">
            <a:extLst>
              <a:ext uri="{FF2B5EF4-FFF2-40B4-BE49-F238E27FC236}">
                <a16:creationId xmlns:a16="http://schemas.microsoft.com/office/drawing/2014/main" id="{102953C5-84CC-524A-A413-C9B2CAC50A4C}"/>
              </a:ext>
            </a:extLst>
          </p:cNvPr>
          <p:cNvCxnSpPr>
            <a:cxnSpLocks noChangeShapeType="1"/>
            <a:stCxn id="190" idx="2"/>
          </p:cNvCxnSpPr>
          <p:nvPr/>
        </p:nvCxnSpPr>
        <p:spPr bwMode="auto">
          <a:xfrm>
            <a:off x="3263680" y="1864235"/>
            <a:ext cx="0" cy="24585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6E901895-05F3-0A44-874E-38BE542D1FE6}"/>
              </a:ext>
            </a:extLst>
          </p:cNvPr>
          <p:cNvSpPr/>
          <p:nvPr/>
        </p:nvSpPr>
        <p:spPr bwMode="auto">
          <a:xfrm>
            <a:off x="977979" y="2414819"/>
            <a:ext cx="2450324" cy="393970"/>
          </a:xfrm>
          <a:prstGeom prst="rect">
            <a:avLst/>
          </a:prstGeom>
          <a:solidFill>
            <a:srgbClr val="E4DC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1050" dirty="0">
                <a:solidFill>
                  <a:srgbClr val="404040"/>
                </a:solidFill>
                <a:ea typeface="에스코어 드림 6 Bold" panose="020B0703030302020204" pitchFamily="34" charset="-127"/>
              </a:rPr>
              <a:t>Angle/Distance Difference Error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1C9EB84-3E48-CD4B-8435-73D71E8A2871}"/>
              </a:ext>
            </a:extLst>
          </p:cNvPr>
          <p:cNvSpPr/>
          <p:nvPr/>
        </p:nvSpPr>
        <p:spPr bwMode="auto">
          <a:xfrm>
            <a:off x="977979" y="3470374"/>
            <a:ext cx="2435873" cy="393970"/>
          </a:xfrm>
          <a:prstGeom prst="rect">
            <a:avLst/>
          </a:prstGeom>
          <a:solidFill>
            <a:srgbClr val="E4DC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1050">
                <a:solidFill>
                  <a:srgbClr val="404040"/>
                </a:solidFill>
                <a:ea typeface="에스코어 드림 6 Bold" panose="020B0703030302020204" pitchFamily="34" charset="-127"/>
              </a:rPr>
              <a:t>Stanley </a:t>
            </a:r>
            <a:r>
              <a:rPr lang="en-US" altLang="ko-KR" sz="1050" dirty="0">
                <a:solidFill>
                  <a:srgbClr val="404040"/>
                </a:solidFill>
                <a:ea typeface="에스코어 드림 6 Bold" panose="020B0703030302020204" pitchFamily="34" charset="-127"/>
              </a:rPr>
              <a:t>M</a:t>
            </a:r>
            <a:r>
              <a:rPr lang="en-US" altLang="ko-KR" sz="1050">
                <a:solidFill>
                  <a:srgbClr val="404040"/>
                </a:solidFill>
                <a:ea typeface="에스코어 드림 6 Bold" panose="020B0703030302020204" pitchFamily="34" charset="-127"/>
              </a:rPr>
              <a:t>ethod</a:t>
            </a:r>
            <a:endParaRPr lang="en-US" altLang="ko-KR" sz="1050" dirty="0">
              <a:solidFill>
                <a:srgbClr val="404040"/>
              </a:solidFill>
              <a:ea typeface="에스코어 드림 6 Bold" panose="020B0703030302020204" pitchFamily="34" charset="-127"/>
            </a:endParaRPr>
          </a:p>
        </p:txBody>
      </p:sp>
      <p:cxnSp>
        <p:nvCxnSpPr>
          <p:cNvPr id="194" name="연결선: 꺾임 112">
            <a:extLst>
              <a:ext uri="{FF2B5EF4-FFF2-40B4-BE49-F238E27FC236}">
                <a16:creationId xmlns:a16="http://schemas.microsoft.com/office/drawing/2014/main" id="{AE13E790-322B-DE43-AB11-CC29EDB07600}"/>
              </a:ext>
            </a:extLst>
          </p:cNvPr>
          <p:cNvCxnSpPr>
            <a:cxnSpLocks/>
            <a:stCxn id="197" idx="0"/>
            <a:endCxn id="192" idx="3"/>
          </p:cNvCxnSpPr>
          <p:nvPr/>
        </p:nvCxnSpPr>
        <p:spPr bwMode="auto">
          <a:xfrm rot="16200000" flipV="1">
            <a:off x="3781524" y="2258584"/>
            <a:ext cx="291917" cy="998357"/>
          </a:xfrm>
          <a:prstGeom prst="bentConnector2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DF9DC65F-C25E-48AC-ACDB-89B55BDE3E6A}"/>
              </a:ext>
            </a:extLst>
          </p:cNvPr>
          <p:cNvSpPr txBox="1"/>
          <p:nvPr/>
        </p:nvSpPr>
        <p:spPr>
          <a:xfrm>
            <a:off x="442221" y="1071581"/>
            <a:ext cx="26953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-150" normalizeH="0" baseline="0" noProof="0" smtClean="0">
                <a:ln>
                  <a:noFill/>
                </a:ln>
                <a:effectLst/>
                <a:uLnTx/>
                <a:uFillTx/>
                <a:ea typeface="에스코어 드림 7 ExtraBold" panose="020B0803030302020204" pitchFamily="34" charset="-127"/>
              </a:rPr>
              <a:t>조향</a:t>
            </a:r>
            <a:r>
              <a:rPr kumimoji="0" lang="ko-KR" altLang="en-US" sz="1600" i="0" u="none" strike="noStrike" kern="1200" cap="none" spc="-150" normalizeH="0" noProof="0" smtClean="0">
                <a:ln>
                  <a:noFill/>
                </a:ln>
                <a:effectLst/>
                <a:uLnTx/>
                <a:uFillTx/>
                <a:ea typeface="에스코어 드림 7 ExtraBold" panose="020B0803030302020204" pitchFamily="34" charset="-127"/>
              </a:rPr>
              <a:t> 제어</a:t>
            </a:r>
            <a:endParaRPr kumimoji="0" lang="ko-KR" altLang="en-US" sz="160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ea typeface="에스코어 드림 7 ExtraBold" panose="020B0803030302020204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CC045F3B-6A59-448E-BFD3-8776854466F3}"/>
              </a:ext>
            </a:extLst>
          </p:cNvPr>
          <p:cNvSpPr/>
          <p:nvPr/>
        </p:nvSpPr>
        <p:spPr>
          <a:xfrm flipH="1">
            <a:off x="426502" y="1071328"/>
            <a:ext cx="45719" cy="29206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1A11CE3-B5A4-7944-B420-3D0A7F12792F}"/>
              </a:ext>
            </a:extLst>
          </p:cNvPr>
          <p:cNvSpPr/>
          <p:nvPr/>
        </p:nvSpPr>
        <p:spPr bwMode="auto">
          <a:xfrm>
            <a:off x="3698546" y="2903721"/>
            <a:ext cx="1456227" cy="324603"/>
          </a:xfrm>
          <a:prstGeom prst="rect">
            <a:avLst/>
          </a:prstGeom>
          <a:solidFill>
            <a:srgbClr val="E4DC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altLang="ko-KR" sz="1000" dirty="0">
                <a:solidFill>
                  <a:srgbClr val="404040"/>
                </a:solidFill>
                <a:ea typeface="에스코어 드림 6 Bold" panose="020B0703030302020204" pitchFamily="34" charset="-127"/>
              </a:rPr>
              <a:t>Cumulative</a:t>
            </a:r>
          </a:p>
          <a:p>
            <a:pPr algn="ctr"/>
            <a:r>
              <a:rPr lang="en-US" altLang="ko-KR" sz="1000" dirty="0">
                <a:solidFill>
                  <a:srgbClr val="404040"/>
                </a:solidFill>
                <a:ea typeface="에스코어 드림 6 Bold" panose="020B0703030302020204" pitchFamily="34" charset="-127"/>
              </a:rPr>
              <a:t>Distance Error</a:t>
            </a:r>
          </a:p>
        </p:txBody>
      </p:sp>
      <p:sp>
        <p:nvSpPr>
          <p:cNvPr id="222" name="사각형: 둥근 모서리 55">
            <a:extLst>
              <a:ext uri="{FF2B5EF4-FFF2-40B4-BE49-F238E27FC236}">
                <a16:creationId xmlns:a16="http://schemas.microsoft.com/office/drawing/2014/main" id="{67F2D476-8AF5-4F54-A577-97C537C899B7}"/>
              </a:ext>
            </a:extLst>
          </p:cNvPr>
          <p:cNvSpPr/>
          <p:nvPr/>
        </p:nvSpPr>
        <p:spPr>
          <a:xfrm>
            <a:off x="5830793" y="1693631"/>
            <a:ext cx="1979215" cy="321423"/>
          </a:xfrm>
          <a:prstGeom prst="roundRect">
            <a:avLst/>
          </a:prstGeom>
          <a:solidFill>
            <a:srgbClr val="183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ea typeface="에스코어 드림 7 ExtraBold" panose="020B0803030302020204" pitchFamily="34" charset="-127"/>
              </a:rPr>
              <a:t>Path </a:t>
            </a:r>
            <a:r>
              <a:rPr lang="en-US" altLang="ko-KR" sz="1000">
                <a:ea typeface="에스코어 드림 7 ExtraBold" panose="020B0803030302020204" pitchFamily="34" charset="-127"/>
              </a:rPr>
              <a:t>Planning Data</a:t>
            </a:r>
            <a:endParaRPr lang="en-US" altLang="ko-KR" sz="1000" dirty="0">
              <a:ea typeface="에스코어 드림 7 ExtraBold" panose="020B0803030302020204" pitchFamily="34" charset="-127"/>
            </a:endParaRPr>
          </a:p>
        </p:txBody>
      </p:sp>
      <p:sp>
        <p:nvSpPr>
          <p:cNvPr id="223" name="사각형: 둥근 모서리 57">
            <a:extLst>
              <a:ext uri="{FF2B5EF4-FFF2-40B4-BE49-F238E27FC236}">
                <a16:creationId xmlns:a16="http://schemas.microsoft.com/office/drawing/2014/main" id="{B937B38B-3B34-4308-89EA-396F75513EAB}"/>
              </a:ext>
            </a:extLst>
          </p:cNvPr>
          <p:cNvSpPr/>
          <p:nvPr/>
        </p:nvSpPr>
        <p:spPr>
          <a:xfrm>
            <a:off x="5568455" y="2621854"/>
            <a:ext cx="1007683" cy="486780"/>
          </a:xfrm>
          <a:prstGeom prst="roundRect">
            <a:avLst>
              <a:gd name="adj" fmla="val 0"/>
            </a:avLst>
          </a:prstGeom>
          <a:solidFill>
            <a:srgbClr val="E4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>
                    <a:lumMod val="85000"/>
                    <a:lumOff val="15000"/>
                  </a:schemeClr>
                </a:solidFill>
                <a:ea typeface="에스코어 드림 7 ExtraBold" panose="020B0803030302020204" pitchFamily="34" charset="-127"/>
              </a:rPr>
              <a:t>Curvature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ea typeface="에스코어 드림 7 ExtraBold" panose="020B0803030302020204" pitchFamily="34" charset="-127"/>
              </a:rPr>
              <a:t>of path</a:t>
            </a:r>
          </a:p>
        </p:txBody>
      </p:sp>
      <p:sp>
        <p:nvSpPr>
          <p:cNvPr id="224" name="사각형: 둥근 모서리 58">
            <a:extLst>
              <a:ext uri="{FF2B5EF4-FFF2-40B4-BE49-F238E27FC236}">
                <a16:creationId xmlns:a16="http://schemas.microsoft.com/office/drawing/2014/main" id="{1A5148C7-F1E8-4ACC-A260-6B6D5BDD6FF2}"/>
              </a:ext>
            </a:extLst>
          </p:cNvPr>
          <p:cNvSpPr/>
          <p:nvPr/>
        </p:nvSpPr>
        <p:spPr>
          <a:xfrm>
            <a:off x="7084297" y="2622117"/>
            <a:ext cx="1007683" cy="486780"/>
          </a:xfrm>
          <a:prstGeom prst="roundRect">
            <a:avLst>
              <a:gd name="adj" fmla="val 0"/>
            </a:avLst>
          </a:prstGeom>
          <a:solidFill>
            <a:srgbClr val="E4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>
                    <a:lumMod val="85000"/>
                    <a:lumOff val="15000"/>
                  </a:schemeClr>
                </a:solidFill>
                <a:ea typeface="에스코어 드림 7 ExtraBold" panose="020B0803030302020204" pitchFamily="34" charset="-127"/>
              </a:rPr>
              <a:t>Non-slip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ea typeface="에스코어 드림 7 ExtraBold" panose="020B0803030302020204" pitchFamily="34" charset="-127"/>
              </a:rPr>
              <a:t>Velocity</a:t>
            </a:r>
          </a:p>
        </p:txBody>
      </p:sp>
      <p:sp>
        <p:nvSpPr>
          <p:cNvPr id="225" name="사각형: 둥근 모서리 60">
            <a:extLst>
              <a:ext uri="{FF2B5EF4-FFF2-40B4-BE49-F238E27FC236}">
                <a16:creationId xmlns:a16="http://schemas.microsoft.com/office/drawing/2014/main" id="{1C0EFC7D-71E2-4CA4-ABC6-7C19051E4741}"/>
              </a:ext>
            </a:extLst>
          </p:cNvPr>
          <p:cNvSpPr/>
          <p:nvPr/>
        </p:nvSpPr>
        <p:spPr>
          <a:xfrm>
            <a:off x="5321792" y="3746059"/>
            <a:ext cx="1163280" cy="592354"/>
          </a:xfrm>
          <a:prstGeom prst="roundRect">
            <a:avLst>
              <a:gd name="adj" fmla="val 0"/>
            </a:avLst>
          </a:prstGeom>
          <a:solidFill>
            <a:srgbClr val="183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ea typeface="에스코어 드림 7 ExtraBold" panose="020B0803030302020204" pitchFamily="34" charset="-127"/>
              </a:rPr>
              <a:t>Acceleration / Deceleration</a:t>
            </a:r>
          </a:p>
          <a:p>
            <a:pPr algn="ctr"/>
            <a:r>
              <a:rPr lang="en-US" altLang="ko-KR" sz="1000" dirty="0">
                <a:ea typeface="에스코어 드림 7 ExtraBold" panose="020B0803030302020204" pitchFamily="34" charset="-127"/>
              </a:rPr>
              <a:t>P control</a:t>
            </a:r>
          </a:p>
        </p:txBody>
      </p:sp>
      <p:sp>
        <p:nvSpPr>
          <p:cNvPr id="226" name="사각형: 둥근 모서리 61">
            <a:extLst>
              <a:ext uri="{FF2B5EF4-FFF2-40B4-BE49-F238E27FC236}">
                <a16:creationId xmlns:a16="http://schemas.microsoft.com/office/drawing/2014/main" id="{BA307362-464B-4EE1-BDCC-BF63C61F06C5}"/>
              </a:ext>
            </a:extLst>
          </p:cNvPr>
          <p:cNvSpPr/>
          <p:nvPr/>
        </p:nvSpPr>
        <p:spPr>
          <a:xfrm>
            <a:off x="7554615" y="3746059"/>
            <a:ext cx="1163280" cy="592354"/>
          </a:xfrm>
          <a:prstGeom prst="roundRect">
            <a:avLst/>
          </a:prstGeom>
          <a:solidFill>
            <a:srgbClr val="183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ea typeface="에스코어 드림 7 ExtraBold" panose="020B0803030302020204" pitchFamily="34" charset="-127"/>
              </a:rPr>
              <a:t>Speed control</a:t>
            </a:r>
          </a:p>
        </p:txBody>
      </p:sp>
      <p:cxnSp>
        <p:nvCxnSpPr>
          <p:cNvPr id="227" name="직선 화살표 연결선 4">
            <a:extLst>
              <a:ext uri="{FF2B5EF4-FFF2-40B4-BE49-F238E27FC236}">
                <a16:creationId xmlns:a16="http://schemas.microsoft.com/office/drawing/2014/main" id="{5E17E5B3-BD22-493F-AB20-6068D8F88C50}"/>
              </a:ext>
            </a:extLst>
          </p:cNvPr>
          <p:cNvCxnSpPr>
            <a:cxnSpLocks noChangeShapeType="1"/>
            <a:stCxn id="222" idx="2"/>
            <a:endCxn id="232" idx="0"/>
          </p:cNvCxnSpPr>
          <p:nvPr/>
        </p:nvCxnSpPr>
        <p:spPr bwMode="auto">
          <a:xfrm>
            <a:off x="6820401" y="2015054"/>
            <a:ext cx="0" cy="405191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직선 화살표 연결선 4">
            <a:extLst>
              <a:ext uri="{FF2B5EF4-FFF2-40B4-BE49-F238E27FC236}">
                <a16:creationId xmlns:a16="http://schemas.microsoft.com/office/drawing/2014/main" id="{08E62F0B-EC85-4F2B-A4FD-8ED4C492525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76257" y="2898541"/>
            <a:ext cx="363568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직선 화살표 연결선 4">
            <a:extLst>
              <a:ext uri="{FF2B5EF4-FFF2-40B4-BE49-F238E27FC236}">
                <a16:creationId xmlns:a16="http://schemas.microsoft.com/office/drawing/2014/main" id="{721CA5E9-36E0-41F3-B4D3-FBE8E8A7747F}"/>
              </a:ext>
            </a:extLst>
          </p:cNvPr>
          <p:cNvCxnSpPr>
            <a:cxnSpLocks noChangeShapeType="1"/>
            <a:endCxn id="225" idx="0"/>
          </p:cNvCxnSpPr>
          <p:nvPr/>
        </p:nvCxnSpPr>
        <p:spPr bwMode="auto">
          <a:xfrm>
            <a:off x="5903432" y="3232175"/>
            <a:ext cx="0" cy="513884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직선 화살표 연결선 4">
            <a:extLst>
              <a:ext uri="{FF2B5EF4-FFF2-40B4-BE49-F238E27FC236}">
                <a16:creationId xmlns:a16="http://schemas.microsoft.com/office/drawing/2014/main" id="{87986C15-16ED-4203-84D6-A903BADCCD97}"/>
              </a:ext>
            </a:extLst>
          </p:cNvPr>
          <p:cNvCxnSpPr>
            <a:cxnSpLocks noChangeShapeType="1"/>
            <a:stCxn id="225" idx="3"/>
            <a:endCxn id="226" idx="1"/>
          </p:cNvCxnSpPr>
          <p:nvPr/>
        </p:nvCxnSpPr>
        <p:spPr bwMode="auto">
          <a:xfrm>
            <a:off x="6485072" y="4042236"/>
            <a:ext cx="1069543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연결선: 꺾임 18">
            <a:extLst>
              <a:ext uri="{FF2B5EF4-FFF2-40B4-BE49-F238E27FC236}">
                <a16:creationId xmlns:a16="http://schemas.microsoft.com/office/drawing/2014/main" id="{03484E5E-23E9-4205-B92E-89022B1BD0A9}"/>
              </a:ext>
            </a:extLst>
          </p:cNvPr>
          <p:cNvCxnSpPr>
            <a:cxnSpLocks/>
            <a:stCxn id="226" idx="2"/>
            <a:endCxn id="225" idx="2"/>
          </p:cNvCxnSpPr>
          <p:nvPr/>
        </p:nvCxnSpPr>
        <p:spPr>
          <a:xfrm rot="5400000">
            <a:off x="7019844" y="3222002"/>
            <a:ext cx="12700" cy="2232823"/>
          </a:xfrm>
          <a:prstGeom prst="bentConnector3">
            <a:avLst>
              <a:gd name="adj1" fmla="val 1800000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2" name="사각형 설명선 82">
            <a:extLst>
              <a:ext uri="{FF2B5EF4-FFF2-40B4-BE49-F238E27FC236}">
                <a16:creationId xmlns:a16="http://schemas.microsoft.com/office/drawing/2014/main" id="{9C4233A6-C58E-074A-81A3-DB14F587E8CE}"/>
              </a:ext>
            </a:extLst>
          </p:cNvPr>
          <p:cNvSpPr/>
          <p:nvPr/>
        </p:nvSpPr>
        <p:spPr>
          <a:xfrm>
            <a:off x="5492487" y="2420245"/>
            <a:ext cx="2655828" cy="830899"/>
          </a:xfrm>
          <a:prstGeom prst="wedgeRectCallout">
            <a:avLst>
              <a:gd name="adj1" fmla="val -37921"/>
              <a:gd name="adj2" fmla="val -4775"/>
            </a:avLst>
          </a:prstGeom>
          <a:noFill/>
          <a:ln w="38100"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rgbClr val="002C5F"/>
                </a:solidFill>
                <a:ea typeface="에스코어 드림 6 Bold" panose="020B0703030302020204" pitchFamily="34" charset="-127"/>
              </a:rPr>
              <a:t>CSC Algorithm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F9DC65F-C25E-48AC-ACDB-89B55BDE3E6A}"/>
              </a:ext>
            </a:extLst>
          </p:cNvPr>
          <p:cNvSpPr txBox="1"/>
          <p:nvPr/>
        </p:nvSpPr>
        <p:spPr>
          <a:xfrm>
            <a:off x="5359010" y="1087971"/>
            <a:ext cx="26953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150" smtClean="0">
                <a:ea typeface="에스코어 드림 7 ExtraBold" panose="020B0803030302020204" pitchFamily="34" charset="-127"/>
              </a:rPr>
              <a:t>속도</a:t>
            </a:r>
            <a:r>
              <a:rPr kumimoji="0" lang="ko-KR" altLang="en-US" sz="1600" i="0" u="none" strike="noStrike" kern="1200" cap="none" spc="-150" normalizeH="0" noProof="0" smtClean="0">
                <a:ln>
                  <a:noFill/>
                </a:ln>
                <a:effectLst/>
                <a:uLnTx/>
                <a:uFillTx/>
                <a:ea typeface="에스코어 드림 7 ExtraBold" panose="020B0803030302020204" pitchFamily="34" charset="-127"/>
              </a:rPr>
              <a:t> 제어</a:t>
            </a:r>
            <a:endParaRPr kumimoji="0" lang="ko-KR" altLang="en-US" sz="1600" i="0" u="none" strike="noStrike" kern="1200" cap="none" spc="-150" normalizeH="0" baseline="0" noProof="0" dirty="0">
              <a:ln>
                <a:noFill/>
              </a:ln>
              <a:effectLst/>
              <a:uLnTx/>
              <a:uFillTx/>
              <a:ea typeface="에스코어 드림 7 ExtraBold" panose="020B0803030302020204" pitchFamily="34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C045F3B-6A59-448E-BFD3-8776854466F3}"/>
              </a:ext>
            </a:extLst>
          </p:cNvPr>
          <p:cNvSpPr/>
          <p:nvPr/>
        </p:nvSpPr>
        <p:spPr>
          <a:xfrm flipH="1">
            <a:off x="5343291" y="1087718"/>
            <a:ext cx="45719" cy="29206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628650" y="764722"/>
            <a:ext cx="18858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smtClean="0"/>
              <a:t>Control algorithm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236035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dirty="0" smtClean="0"/>
              <a:t>결과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+mn-lt"/>
              </a:rPr>
              <a:t>High Performance, Heterogeneous Parallel Computing (HPC) Lab., KOREATECH</a:t>
            </a:r>
            <a:endParaRPr lang="ko-KR" altLang="en-US">
              <a:latin typeface="+mn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>
                <a:latin typeface="+mn-lt"/>
              </a:rPr>
              <a:pPr lvl="0">
                <a:defRPr/>
              </a:pPr>
              <a:t>21</a:t>
            </a:fld>
            <a:endParaRPr lang="en-US" altLang="en-US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5" y="1548312"/>
            <a:ext cx="4119335" cy="1622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125" y="1791988"/>
            <a:ext cx="2406650" cy="12706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9700" y="3347053"/>
            <a:ext cx="14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Car detection</a:t>
            </a:r>
            <a:endParaRPr lang="ko-KR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664075" y="1996577"/>
            <a:ext cx="1403350" cy="9144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Stanley</a:t>
            </a:r>
          </a:p>
          <a:p>
            <a:pPr algn="ctr"/>
            <a:r>
              <a:rPr lang="en-US" altLang="ko-KR" dirty="0" smtClean="0"/>
              <a:t>Method</a:t>
            </a:r>
            <a:endParaRPr lang="ko-KR" alt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4343400" y="2317829"/>
            <a:ext cx="228600" cy="21793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Arrow 13"/>
          <p:cNvSpPr/>
          <p:nvPr/>
        </p:nvSpPr>
        <p:spPr>
          <a:xfrm>
            <a:off x="6157912" y="2317829"/>
            <a:ext cx="228600" cy="21793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53200" y="3347053"/>
            <a:ext cx="232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Speed + Steering angle</a:t>
            </a:r>
            <a:endParaRPr lang="ko-KR" altLang="en-US" dirty="0"/>
          </a:p>
        </p:txBody>
      </p:sp>
      <p:sp>
        <p:nvSpPr>
          <p:cNvPr id="13" name="제목 6"/>
          <p:cNvSpPr txBox="1">
            <a:spLocks/>
          </p:cNvSpPr>
          <p:nvPr/>
        </p:nvSpPr>
        <p:spPr>
          <a:xfrm>
            <a:off x="755374" y="658450"/>
            <a:ext cx="3518334" cy="460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accent1">
                    <a:lumMod val="50000"/>
                  </a:schemeClr>
                </a:solidFill>
                <a:latin typeface="Noto Sans" panose="020B0502040504020204" pitchFamily="34"/>
                <a:ea typeface="Noto Sans CJK KR Bold" panose="020B0800000000000000" pitchFamily="34" charset="-127"/>
                <a:cs typeface="Noto Sans" panose="020B0502040504020204" pitchFamily="34"/>
              </a:defRPr>
            </a:lvl1pPr>
          </a:lstStyle>
          <a:p>
            <a:pPr>
              <a:defRPr/>
            </a:pPr>
            <a:r>
              <a:rPr lang="ko-KR" altLang="en-US" sz="1000" b="0" dirty="0" smtClean="0"/>
              <a:t>연구 담당자 </a:t>
            </a:r>
            <a:r>
              <a:rPr lang="en-US" altLang="ko-KR" sz="1000" b="0" dirty="0" smtClean="0"/>
              <a:t>: </a:t>
            </a:r>
            <a:r>
              <a:rPr lang="ko-KR" altLang="en-US" sz="1000" b="0" dirty="0" smtClean="0"/>
              <a:t>이상현</a:t>
            </a:r>
            <a:endParaRPr lang="en-US" altLang="ko-KR" sz="1000" b="0" dirty="0"/>
          </a:p>
        </p:txBody>
      </p:sp>
    </p:spTree>
    <p:extLst>
      <p:ext uri="{BB962C8B-B14F-4D97-AF65-F5344CB8AC3E}">
        <p14:creationId xmlns:p14="http://schemas.microsoft.com/office/powerpoint/2010/main" val="3703544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dirty="0" smtClean="0"/>
              <a:t>결론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+mn-lt"/>
              </a:rPr>
              <a:t>High Performance, Heterogeneous Parallel Computing (HPC) Lab., KOREATECH</a:t>
            </a:r>
            <a:endParaRPr lang="ko-KR" altLang="en-US">
              <a:latin typeface="+mn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>
                <a:latin typeface="+mn-lt"/>
              </a:rPr>
              <a:pPr lvl="0">
                <a:defRPr/>
              </a:pPr>
              <a:t>22</a:t>
            </a:fld>
            <a:endParaRPr lang="en-US" altLang="en-US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9169" y="996547"/>
            <a:ext cx="63817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/>
              <a:t>Pros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라이다를 적극적으로 활용한 군집주행 기술 연구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79169" y="2627227"/>
            <a:ext cx="6381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/>
              <a:t>Cons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물리적 제약으로 여러대의 차량 주행 </a:t>
            </a:r>
            <a:r>
              <a:rPr lang="en-US" altLang="ko-KR" dirty="0" smtClean="0"/>
              <a:t>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안전 이슈로 고속주행 환경에서의 실험 </a:t>
            </a:r>
            <a:r>
              <a:rPr lang="en-US" altLang="ko-KR" dirty="0" smtClean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9396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B85-413F-4AF8-87EF-6B2EC5D22D3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1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13B85-413F-4AF8-87EF-6B2EC5D22D3F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모서리가 둥근 직사각형 7"/>
          <p:cNvSpPr/>
          <p:nvPr/>
        </p:nvSpPr>
        <p:spPr>
          <a:xfrm>
            <a:off x="1726396" y="1396854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ROI</a:t>
            </a:r>
            <a:endParaRPr lang="ko-KR" altLang="en-US" sz="1200" dirty="0"/>
          </a:p>
        </p:txBody>
      </p:sp>
      <p:sp>
        <p:nvSpPr>
          <p:cNvPr id="8" name="모서리가 둥근 직사각형 9"/>
          <p:cNvSpPr/>
          <p:nvPr/>
        </p:nvSpPr>
        <p:spPr>
          <a:xfrm>
            <a:off x="1536627" y="786927"/>
            <a:ext cx="1468673" cy="3545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3D </a:t>
            </a:r>
            <a:r>
              <a:rPr lang="en-US" altLang="ko-KR" sz="1200" dirty="0" err="1" smtClean="0"/>
              <a:t>pointcloud</a:t>
            </a:r>
            <a:endParaRPr lang="ko-KR" altLang="en-US" sz="1200" dirty="0"/>
          </a:p>
        </p:txBody>
      </p:sp>
      <p:sp>
        <p:nvSpPr>
          <p:cNvPr id="9" name="모서리가 둥근 직사각형 10"/>
          <p:cNvSpPr/>
          <p:nvPr/>
        </p:nvSpPr>
        <p:spPr>
          <a:xfrm>
            <a:off x="1726396" y="2004724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/>
              <a:t>Clustering</a:t>
            </a:r>
            <a:endParaRPr lang="ko-KR" altLang="en-US" sz="1200"/>
          </a:p>
        </p:txBody>
      </p:sp>
      <p:sp>
        <p:nvSpPr>
          <p:cNvPr id="10" name="모서리가 둥근 직사각형 11"/>
          <p:cNvSpPr/>
          <p:nvPr/>
        </p:nvSpPr>
        <p:spPr>
          <a:xfrm>
            <a:off x="1726396" y="3220464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Convex-hull</a:t>
            </a:r>
          </a:p>
          <a:p>
            <a:pPr algn="ctr"/>
            <a:r>
              <a:rPr lang="en-US" altLang="ko-KR" sz="1200" dirty="0" smtClean="0"/>
              <a:t>modeling</a:t>
            </a:r>
            <a:endParaRPr lang="ko-KR" altLang="en-US" sz="1200" dirty="0"/>
          </a:p>
        </p:txBody>
      </p:sp>
      <p:cxnSp>
        <p:nvCxnSpPr>
          <p:cNvPr id="11" name="직선 화살표 연결선 13"/>
          <p:cNvCxnSpPr>
            <a:stCxn id="8" idx="2"/>
            <a:endCxn id="6" idx="0"/>
          </p:cNvCxnSpPr>
          <p:nvPr/>
        </p:nvCxnSpPr>
        <p:spPr>
          <a:xfrm flipH="1">
            <a:off x="2270963" y="1141427"/>
            <a:ext cx="1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7"/>
          <p:cNvCxnSpPr>
            <a:stCxn id="6" idx="2"/>
            <a:endCxn id="9" idx="0"/>
          </p:cNvCxnSpPr>
          <p:nvPr/>
        </p:nvCxnSpPr>
        <p:spPr>
          <a:xfrm>
            <a:off x="2270963" y="1749297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20"/>
          <p:cNvCxnSpPr>
            <a:stCxn id="9" idx="2"/>
            <a:endCxn id="16" idx="0"/>
          </p:cNvCxnSpPr>
          <p:nvPr/>
        </p:nvCxnSpPr>
        <p:spPr>
          <a:xfrm>
            <a:off x="2270963" y="2357167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23"/>
          <p:cNvSpPr/>
          <p:nvPr/>
        </p:nvSpPr>
        <p:spPr>
          <a:xfrm>
            <a:off x="1637027" y="3828336"/>
            <a:ext cx="1267872" cy="354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Vehicle pose</a:t>
            </a:r>
            <a:endParaRPr lang="ko-KR" altLang="en-US" sz="1200" dirty="0"/>
          </a:p>
        </p:txBody>
      </p:sp>
      <p:cxnSp>
        <p:nvCxnSpPr>
          <p:cNvPr id="15" name="직선 화살표 연결선 24"/>
          <p:cNvCxnSpPr>
            <a:stCxn id="10" idx="2"/>
            <a:endCxn id="14" idx="0"/>
          </p:cNvCxnSpPr>
          <p:nvPr/>
        </p:nvCxnSpPr>
        <p:spPr>
          <a:xfrm>
            <a:off x="2270963" y="3572907"/>
            <a:ext cx="0" cy="25542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1"/>
          <p:cNvSpPr/>
          <p:nvPr/>
        </p:nvSpPr>
        <p:spPr>
          <a:xfrm>
            <a:off x="1726396" y="2612594"/>
            <a:ext cx="1089134" cy="352443"/>
          </a:xfrm>
          <a:prstGeom prst="roundRect">
            <a:avLst/>
          </a:prstGeom>
          <a:solidFill>
            <a:srgbClr val="5B9BD5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Target tracking</a:t>
            </a:r>
            <a:endParaRPr lang="ko-KR" altLang="en-US" sz="1200" dirty="0"/>
          </a:p>
        </p:txBody>
      </p:sp>
      <p:cxnSp>
        <p:nvCxnSpPr>
          <p:cNvPr id="17" name="직선 화살표 연결선 20"/>
          <p:cNvCxnSpPr>
            <a:stCxn id="16" idx="2"/>
            <a:endCxn id="10" idx="0"/>
          </p:cNvCxnSpPr>
          <p:nvPr/>
        </p:nvCxnSpPr>
        <p:spPr>
          <a:xfrm>
            <a:off x="2270963" y="2965037"/>
            <a:ext cx="0" cy="255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01009" y="833372"/>
            <a:ext cx="1887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LiDAR </a:t>
            </a:r>
            <a:r>
              <a:rPr lang="ko-KR" altLang="en-US" sz="1000" dirty="0" smtClean="0"/>
              <a:t>센서를 통해 데이터 획득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3101008" y="1442270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ROI </a:t>
            </a:r>
            <a:r>
              <a:rPr lang="ko-KR" altLang="en-US" sz="1000" dirty="0" smtClean="0"/>
              <a:t>적용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3101008" y="2050140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거리기반 클러스터링 적용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101008" y="2658010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선두차량 추적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101008" y="32658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컨벡스헐 모델 획득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3101008" y="387478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차량의 위치 데이터 출력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791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팀원 소개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406503"/>
              </p:ext>
            </p:extLst>
          </p:nvPr>
        </p:nvGraphicFramePr>
        <p:xfrm>
          <a:off x="1378041" y="2049808"/>
          <a:ext cx="6086475" cy="1809750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1434007268"/>
                    </a:ext>
                  </a:extLst>
                </a:gridCol>
                <a:gridCol w="2847975">
                  <a:extLst>
                    <a:ext uri="{9D8B030D-6E8A-4147-A177-3AD203B41FA5}">
                      <a16:colId xmlns:a16="http://schemas.microsoft.com/office/drawing/2014/main" val="2309429888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804252087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50" b="1" i="0">
                          <a:solidFill>
                            <a:srgbClr val="FFFFFF"/>
                          </a:solidFill>
                          <a:effectLst/>
                          <a:ea typeface="맑은 고딕" panose="020B0503020000020004" pitchFamily="50" charset="-127"/>
                        </a:rPr>
                        <a:t>이름</a:t>
                      </a:r>
                      <a:r>
                        <a:rPr lang="ko-KR" altLang="en-US" sz="1350" b="1" i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14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50" b="1" i="0">
                          <a:solidFill>
                            <a:srgbClr val="FFFFFF"/>
                          </a:solidFill>
                          <a:effectLst/>
                          <a:ea typeface="맑은 고딕" panose="020B0503020000020004" pitchFamily="50" charset="-127"/>
                        </a:rPr>
                        <a:t>업무</a:t>
                      </a:r>
                      <a:r>
                        <a:rPr lang="ko-KR" altLang="en-US" sz="1350" b="1" i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14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50" b="1" i="0">
                          <a:solidFill>
                            <a:srgbClr val="FFFFFF"/>
                          </a:solidFill>
                          <a:effectLst/>
                          <a:ea typeface="맑은 고딕" panose="020B0503020000020004" pitchFamily="50" charset="-127"/>
                        </a:rPr>
                        <a:t>학과</a:t>
                      </a:r>
                      <a:r>
                        <a:rPr lang="ko-KR" altLang="en-US" sz="1350" b="1" i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14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7283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이상현</a:t>
                      </a:r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4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350" b="0" i="0" smtClean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알고리즘 </a:t>
                      </a:r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전반</a:t>
                      </a:r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4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컴퓨터공학과</a:t>
                      </a:r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143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3873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배주환​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프로젝트 진행 </a:t>
                      </a:r>
                      <a:r>
                        <a:rPr lang="ko-KR" altLang="en-US" sz="1350" b="0" i="0" smtClean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및 차량 설계​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메카트로닉스​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5618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정원묵​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350" b="0" i="0" smtClean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차량 </a:t>
                      </a:r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제어</a:t>
                      </a:r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메카트로닉스​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69266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지준구​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차량 리워크​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350" b="0" i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메카트로닉스​</a:t>
                      </a:r>
                      <a:endParaRPr lang="ko-KR" alt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14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853685"/>
                  </a:ext>
                </a:extLst>
              </a:tr>
            </a:tbl>
          </a:graphicData>
        </a:graphic>
      </p:graphicFrame>
      <p:sp>
        <p:nvSpPr>
          <p:cNvPr id="12" name="내용 개체 틀 8"/>
          <p:cNvSpPr>
            <a:spLocks noGrp="1"/>
          </p:cNvSpPr>
          <p:nvPr>
            <p:ph sz="quarter" idx="13"/>
          </p:nvPr>
        </p:nvSpPr>
        <p:spPr>
          <a:xfrm>
            <a:off x="628650" y="1104636"/>
            <a:ext cx="5659437" cy="96801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b="0" smtClean="0">
                <a:solidFill>
                  <a:schemeClr val="tx1"/>
                </a:solidFill>
                <a:latin typeface="+mn-lt"/>
              </a:rPr>
              <a:t>팀명 </a:t>
            </a:r>
            <a:r>
              <a:rPr lang="en-US" altLang="ko-KR" sz="2400" b="0" smtClean="0">
                <a:solidFill>
                  <a:schemeClr val="tx1"/>
                </a:solidFill>
                <a:latin typeface="+mn-lt"/>
              </a:rPr>
              <a:t>: Team ACE</a:t>
            </a:r>
            <a:endParaRPr lang="en-US" altLang="ko-KR" sz="2400" b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9274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작품 선정 배경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pic>
        <p:nvPicPr>
          <p:cNvPr id="1026" name="Picture 2" descr="Scania, Toyota come on board to test-bed truck platooning system, Transport  - THE BUSINESS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174220"/>
            <a:ext cx="4908550" cy="327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05374" y="1400175"/>
            <a:ext cx="3971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smtClean="0"/>
              <a:t>트럭 플래투닝</a:t>
            </a:r>
            <a:endParaRPr lang="en-US" altLang="ko-KR" sz="2000" b="1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/>
              <a:t>여러대의 트럭이 동시에 주행</a:t>
            </a:r>
            <a:endParaRPr lang="en-US" altLang="ko-KR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/>
              <a:t>후속 차량은 선두차량을 추종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작품 선정 배경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pic>
        <p:nvPicPr>
          <p:cNvPr id="3" name="bandicam 2021-05-21 10-27-03-6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925" y="1066799"/>
            <a:ext cx="6254750" cy="33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06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작품 선정 배경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5374" y="1400175"/>
            <a:ext cx="39719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smtClean="0"/>
              <a:t>트럭 플래투닝</a:t>
            </a:r>
            <a:endParaRPr lang="en-US" altLang="ko-KR" sz="2000" b="1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/>
              <a:t>기차의 화물칸처럼 화물을 운송</a:t>
            </a:r>
            <a:endParaRPr lang="en-US" altLang="ko-KR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/>
              <a:t>연비 증가</a:t>
            </a:r>
            <a:endParaRPr lang="en-US" altLang="ko-KR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/>
              <a:t>사고율 감소</a:t>
            </a:r>
            <a:endParaRPr lang="en-US" altLang="ko-KR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/>
              <a:t>교통체증 완화</a:t>
            </a:r>
            <a:endParaRPr lang="en-US" altLang="ko-KR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89" y="1047750"/>
            <a:ext cx="3065319" cy="33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16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연구 목표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9249" y="1114425"/>
            <a:ext cx="638175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smtClean="0"/>
              <a:t>기존 연구의 한계</a:t>
            </a:r>
            <a:endParaRPr lang="en-US" altLang="ko-KR" sz="2000" b="1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/>
              <a:t>라이다를 적극적으로 활용하지 않아 자세추정 어려움</a:t>
            </a:r>
            <a:endParaRPr lang="en-US" altLang="ko-KR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/>
              <a:t>차량에 여러 센서 및 통신기기를 부착하는 준비과정 필요</a:t>
            </a:r>
            <a:endParaRPr lang="en-US" altLang="ko-KR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mtClean="0"/>
              <a:t>모든 차량에 범용적으로 적용 불가</a:t>
            </a:r>
            <a:endParaRPr lang="en-US" altLang="ko-KR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615472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연구 목표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pic>
        <p:nvPicPr>
          <p:cNvPr id="4098" name="Picture 2" descr="로봇신문사 모바일 모바일 사이트, 벨로다인 라이다, 바이두와 3년 판매 계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91" y="1303611"/>
            <a:ext cx="5410200" cy="268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09674" y="3990677"/>
            <a:ext cx="6381751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mtClean="0"/>
              <a:t>차량간 통신 없이 라이다</a:t>
            </a:r>
            <a:r>
              <a:rPr lang="en-US" altLang="ko-KR" smtClean="0"/>
              <a:t>, </a:t>
            </a:r>
            <a:r>
              <a:rPr lang="ko-KR" altLang="en-US" smtClean="0"/>
              <a:t>카메라를 통한 집단주행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113503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28650" y="303950"/>
            <a:ext cx="7886700" cy="460772"/>
          </a:xfrm>
        </p:spPr>
        <p:txBody>
          <a:bodyPr/>
          <a:lstStyle/>
          <a:p>
            <a:pPr lvl="0">
              <a:defRPr/>
            </a:pPr>
            <a:r>
              <a:rPr lang="ko-KR" altLang="en-US" smtClean="0"/>
              <a:t>연구 목표</a:t>
            </a: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High Performance, Heterogeneous Parallel Computing (HPC) Lab., KOREATECH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0713B85-413F-4AF8-87EF-6B2EC5D22D3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19249" y="1114425"/>
            <a:ext cx="6381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/>
              <a:t>본 프로젝트에서 해결한 문제</a:t>
            </a:r>
            <a:endParaRPr lang="en-US" altLang="ko-KR" sz="2000" b="1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차량에 범용적으로 적용 가능한 군집주행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라이다 센서를 적극적으로 활용하여 선두차량 인식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18142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764</Words>
  <Application>Microsoft Office PowerPoint</Application>
  <PresentationFormat>On-screen Show (16:9)</PresentationFormat>
  <Paragraphs>243</Paragraphs>
  <Slides>24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Noto Sans</vt:lpstr>
      <vt:lpstr>Noto Sans CJK KR Bold</vt:lpstr>
      <vt:lpstr>Noto Sans CJK KR Medium</vt:lpstr>
      <vt:lpstr>Noto Sans CJK KR Regular</vt:lpstr>
      <vt:lpstr>나눔바른고딕</vt:lpstr>
      <vt:lpstr>맑은 고딕</vt:lpstr>
      <vt:lpstr>에스코어 드림 6 Bold</vt:lpstr>
      <vt:lpstr>에스코어 드림 7 ExtraBold</vt:lpstr>
      <vt:lpstr>Arial</vt:lpstr>
      <vt:lpstr>Calibri</vt:lpstr>
      <vt:lpstr>Office 테마</vt:lpstr>
      <vt:lpstr>다중센서를 활용한 집단주행</vt:lpstr>
      <vt:lpstr>목차</vt:lpstr>
      <vt:lpstr>팀원 소개</vt:lpstr>
      <vt:lpstr>작품 선정 배경</vt:lpstr>
      <vt:lpstr>작품 선정 배경</vt:lpstr>
      <vt:lpstr>작품 선정 배경</vt:lpstr>
      <vt:lpstr>연구 목표</vt:lpstr>
      <vt:lpstr>연구 목표</vt:lpstr>
      <vt:lpstr>연구 목표</vt:lpstr>
      <vt:lpstr>연구 목표</vt:lpstr>
      <vt:lpstr>연구 내용</vt:lpstr>
      <vt:lpstr>연구 내용</vt:lpstr>
      <vt:lpstr>연구 내용</vt:lpstr>
      <vt:lpstr>연구 내용</vt:lpstr>
      <vt:lpstr>연구 내용</vt:lpstr>
      <vt:lpstr>연구 내용</vt:lpstr>
      <vt:lpstr>연구 내용</vt:lpstr>
      <vt:lpstr>연구 내용</vt:lpstr>
      <vt:lpstr>연구 내용</vt:lpstr>
      <vt:lpstr>연구 내용</vt:lpstr>
      <vt:lpstr>결과</vt:lpstr>
      <vt:lpstr>결론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강의 소개</dc:title>
  <dc:creator>bluekds</dc:creator>
  <cp:lastModifiedBy>망월향忘月香망월향忘月香</cp:lastModifiedBy>
  <cp:revision>221</cp:revision>
  <dcterms:created xsi:type="dcterms:W3CDTF">2018-02-21T08:21:39Z</dcterms:created>
  <dcterms:modified xsi:type="dcterms:W3CDTF">2021-10-11T05:18:50Z</dcterms:modified>
</cp:coreProperties>
</file>